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31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DejaVu Sans Bold" charset="1" panose="020B0803030604020204"/>
      <p:regular r:id="rId34"/>
    </p:embeddedFont>
    <p:embeddedFont>
      <p:font typeface="DejaVu Sans Light" charset="1" panose="020B0603030804020204"/>
      <p:regular r:id="rId35"/>
    </p:embeddedFont>
    <p:embeddedFont>
      <p:font typeface="DejaVu Sans Bold Italics" charset="1" panose="020B08030303040B0204"/>
      <p:regular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notesMasters/notesMaster1.xml" Type="http://schemas.openxmlformats.org/officeDocument/2006/relationships/notesMaster"/><Relationship Id="rId32" Target="theme/theme2.xml" Type="http://schemas.openxmlformats.org/officeDocument/2006/relationships/theme"/><Relationship Id="rId33" Target="notesSlides/notesSlide1.xml" Type="http://schemas.openxmlformats.org/officeDocument/2006/relationships/notesSlide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notesSlides/notesSlide2.xml" Type="http://schemas.openxmlformats.org/officeDocument/2006/relationships/notesSlide"/><Relationship Id="rId37" Target="notesSlides/notesSlide3.xml" Type="http://schemas.openxmlformats.org/officeDocument/2006/relationships/notesSlide"/><Relationship Id="rId38" Target="notesSlides/notesSlide4.xml" Type="http://schemas.openxmlformats.org/officeDocument/2006/relationships/notesSlide"/><Relationship Id="rId39" Target="notesSlides/notesSlide5.xml" Type="http://schemas.openxmlformats.org/officeDocument/2006/relationships/notesSlide"/><Relationship Id="rId4" Target="theme/theme1.xml" Type="http://schemas.openxmlformats.org/officeDocument/2006/relationships/theme"/><Relationship Id="rId40" Target="notesSlides/notesSlide6.xml" Type="http://schemas.openxmlformats.org/officeDocument/2006/relationships/notesSlide"/><Relationship Id="rId41" Target="notesSlides/notesSlide7.xml" Type="http://schemas.openxmlformats.org/officeDocument/2006/relationships/notesSlide"/><Relationship Id="rId42" Target="notesSlides/notesSlide8.xml" Type="http://schemas.openxmlformats.org/officeDocument/2006/relationships/notesSlide"/><Relationship Id="rId43" Target="notesSlides/notesSlide9.xml" Type="http://schemas.openxmlformats.org/officeDocument/2006/relationships/notesSlide"/><Relationship Id="rId44" Target="notesSlides/notesSlide10.xml" Type="http://schemas.openxmlformats.org/officeDocument/2006/relationships/notesSlide"/><Relationship Id="rId45" Target="notesSlides/notesSlide11.xml" Type="http://schemas.openxmlformats.org/officeDocument/2006/relationships/notesSlide"/><Relationship Id="rId46" Target="notesSlides/notesSlide12.xml" Type="http://schemas.openxmlformats.org/officeDocument/2006/relationships/notesSlide"/><Relationship Id="rId47" Target="notesSlides/notesSlide13.xml" Type="http://schemas.openxmlformats.org/officeDocument/2006/relationships/notesSlide"/><Relationship Id="rId48" Target="notesSlides/notesSlide14.xml" Type="http://schemas.openxmlformats.org/officeDocument/2006/relationships/notesSlide"/><Relationship Id="rId49" Target="notesSlides/notesSlide15.xml" Type="http://schemas.openxmlformats.org/officeDocument/2006/relationships/notesSlide"/><Relationship Id="rId5" Target="tableStyles.xml" Type="http://schemas.openxmlformats.org/officeDocument/2006/relationships/tableStyles"/><Relationship Id="rId50" Target="notesSlides/notesSlide16.xml" Type="http://schemas.openxmlformats.org/officeDocument/2006/relationships/notesSlide"/><Relationship Id="rId51" Target="fonts/font51.fntdata" Type="http://schemas.openxmlformats.org/officeDocument/2006/relationships/font"/><Relationship Id="rId52" Target="notesSlides/notesSlide17.xml" Type="http://schemas.openxmlformats.org/officeDocument/2006/relationships/notesSlide"/><Relationship Id="rId53" Target="notesSlides/notesSlide18.xml" Type="http://schemas.openxmlformats.org/officeDocument/2006/relationships/notesSlide"/><Relationship Id="rId54" Target="notesSlides/notesSlide19.xml" Type="http://schemas.openxmlformats.org/officeDocument/2006/relationships/notesSlide"/><Relationship Id="rId55" Target="notesSlides/notesSlide20.xml" Type="http://schemas.openxmlformats.org/officeDocument/2006/relationships/notesSlide"/><Relationship Id="rId56" Target="notesSlides/notesSlide21.xml" Type="http://schemas.openxmlformats.org/officeDocument/2006/relationships/notesSlide"/><Relationship Id="rId57" Target="notesSlides/notesSlide22.xml" Type="http://schemas.openxmlformats.org/officeDocument/2006/relationships/notesSlide"/><Relationship Id="rId58" Target="notesSlides/notesSlide23.xml" Type="http://schemas.openxmlformats.org/officeDocument/2006/relationships/notesSlide"/><Relationship Id="rId59" Target="notesSlides/notesSlide24.xml" Type="http://schemas.openxmlformats.org/officeDocument/2006/relationships/notesSlide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2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1:00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Buka dengan energi: portofolio yang kuat bukan file yang dibuat semalam, melainkan jejak kerja nyata yang terus dikumpulkan.</a:t>
            </a:r>
          </a:p>
          <a:p>
            <a:r>
              <a:rPr lang="en-US"/>
              <a:t>- Dua slide berikutnya memberi konteks pribadi dan alasan belajar global. Jaga tetap ringkas agar cerita utama workshop segera dimulai.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Brief pengguna dan gambar agenda sesi Stand-Out CV Portfolio.</a:t>
            </a:r>
          </a:p>
          <a:p>
            <a:r>
              <a:rPr lang="en-US"/>
              <a:t>- Portrait supplied by the user: IMG_2985.JPG.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0:45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Sampaikan akar dengan hangat: lahir di Serang; ayah, ibu, kakek, dan nenek juga orang Serang. Perjalanan global tidak menghapus akar—justru memperjelas untuk siapa kontribusi dibawa pulang.</a:t>
            </a:r>
          </a:p>
          <a:p>
            <a:r>
              <a:rPr lang="en-US"/>
              <a:t>- Tarik benang merah singkat: S.T. Industrial Engineering UI → operasi dan supply chain Krakatau Steel → NYU melalui LPDP → kolaborasi industri baja ASEAN di SEAISI.</a:t>
            </a:r>
          </a:p>
          <a:p>
            <a:r>
              <a:rPr lang="en-US"/>
              <a:t>- Tonjolkan Co-President Mata Garuda Amerika: membangun ruang agar awardees dan alumni saling terhubung, mendapat akses, dan tidak merasa berjalan sendiri.</a:t>
            </a:r>
          </a:p>
          <a:p>
            <a:r>
              <a:rPr lang="en-US"/>
              <a:t>- Gunakan profil ini sebagai contoh bahwa CV yang kuat adalah pola keputusan dan kontribusi, bukan daftar jabatan.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Fauzan Rahman, public LinkedIn profile: https://www.linkedin.com/in/fauzan-rahman-62882599/ (accessed 2026-08-29).</a:t>
            </a:r>
          </a:p>
          <a:p>
            <a:r>
              <a:rPr lang="en-US"/>
              <a:t>- SEAISI, Our Committees: https://www.seaisi.org/our-committees (accessed 2026-08-29).</a:t>
            </a:r>
          </a:p>
          <a:p>
            <a:r>
              <a:rPr lang="en-US"/>
              <a:t>- Asal keluarga Serang dan Instagram @fauzanrahman14: brief pengguna, 2026-08-29.</a:t>
            </a:r>
          </a:p>
          <a:p>
            <a:r>
              <a:rPr lang="en-US"/>
              <a:t>- Portrait supplied by the user: IMG_2985.JPG.</a:t>
            </a:r>
          </a:p>
          <a:p>
            <a:r>
              <a:rPr lang="en-US"/>
              <a:t>- Decorative background generated for this presentation by OpenAI image generation, 2026-08-29.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0:45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Sampaikan akar dengan hangat: lahir di Serang; ayah, ibu, kakek, dan nenek juga orang Serang. Perjalanan global tidak menghapus akar—justru memperjelas untuk siapa kontribusi dibawa pulang.</a:t>
            </a:r>
          </a:p>
          <a:p>
            <a:r>
              <a:rPr lang="en-US"/>
              <a:t>- Tarik benang merah singkat: S.T. Industrial Engineering UI → operasi dan supply chain Krakatau Steel → NYU melalui LPDP → kolaborasi industri baja ASEAN di SEAISI.</a:t>
            </a:r>
          </a:p>
          <a:p>
            <a:r>
              <a:rPr lang="en-US"/>
              <a:t>- Tonjolkan Co-President Mata Garuda Amerika: membangun ruang agar awardees dan alumni saling terhubung, mendapat akses, dan tidak merasa berjalan sendiri.</a:t>
            </a:r>
          </a:p>
          <a:p>
            <a:r>
              <a:rPr lang="en-US"/>
              <a:t>- Gunakan profil ini sebagai contoh bahwa CV yang kuat adalah pola keputusan dan kontribusi, bukan daftar jabatan.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Fauzan Rahman, public LinkedIn profile: https://www.linkedin.com/in/fauzan-rahman-62882599/ (accessed 2026-08-29).</a:t>
            </a:r>
          </a:p>
          <a:p>
            <a:r>
              <a:rPr lang="en-US"/>
              <a:t>- SEAISI, Our Committees: https://www.seaisi.org/our-committees (accessed 2026-08-29).</a:t>
            </a:r>
          </a:p>
          <a:p>
            <a:r>
              <a:rPr lang="en-US"/>
              <a:t>- Asal keluarga Serang dan Instagram @fauzanrahman14: brief pengguna, 2026-08-29.</a:t>
            </a:r>
          </a:p>
          <a:p>
            <a:r>
              <a:rPr lang="en-US"/>
              <a:t>- Portrait supplied by the user: IMG_2985.JPG.</a:t>
            </a:r>
          </a:p>
          <a:p>
            <a:r>
              <a:rPr lang="en-US"/>
              <a:t>- Decorative background generated for this presentation by OpenAI image generation, 2026-08-29.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1:00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Jangan menggambarkan studi luar negeri sebagai label prestise. Nilai utamanya adalah perubahan ekosistem belajar dan standar pembanding.</a:t>
            </a:r>
          </a:p>
          <a:p>
            <a:r>
              <a:rPr lang="en-US"/>
              <a:t>- Akses teknologi berarti dapat melihat alat, lab, praktik industri, dan pendekatan yang sedang dikembangkan—bukan hanya membaca ringkasannya bertahun-tahun kemudian.</a:t>
            </a:r>
          </a:p>
          <a:p>
            <a:r>
              <a:rPr lang="en-US"/>
              <a:t>- Akses riset berarti dekat dengan paper, seminar, peneliti, dan perdebatan yang masih bergerak. Akses tokoh dan jejaring berarti dapat bertanya langsung kepada praktisi serta belajar bersama teman lintas negara.</a:t>
            </a:r>
          </a:p>
          <a:p>
            <a:r>
              <a:rPr lang="en-US"/>
              <a:t>- Akses tidak otomatis menjadi dampak. Siswa tetap perlu aktif mencari, membangun relasi, menguji ide, lalu menerjemahkan pengetahuan agar relevan bagi masalah Indonesia.</a:t>
            </a:r>
          </a:p>
          <a:p>
            <a:r>
              <a:rPr lang="en-US"/>
              <a:t>- Tutup dengan tanggung jawab: tujuan pergi jauh bukan menjauh dari rumah, melainkan memperbesar kapasitas untuk kembali memberi manfaat.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Fauzan Rahman, public LinkedIn profile and graduation reflection: https://www.linkedin.com/in/fauzan-rahman-62882599/ (accessed 2026-08-29).</a:t>
            </a:r>
          </a:p>
          <a:p>
            <a:r>
              <a:rPr lang="en-US"/>
              <a:t>- Photo supplied by the user: WhatsApp Image 2026-08-29 at 09.27.04.jpeg.</a:t>
            </a:r>
          </a:p>
          <a:p>
            <a:r>
              <a:rPr lang="en-US"/>
              <a:t>- Quote drafted for this presentation from the user's requested message, 2026-08-29.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1:00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Tetapkan output konkret: satu arah, satu story spine, dan satu bullet CV.</a:t>
            </a:r>
          </a:p>
          <a:p>
            <a:r>
              <a:rPr lang="en-US"/>
              <a:t>- Tekankan bahwa struktur yang jujur lebih berguna daripada CV yang terlihat selesai tetapi kosong bukti.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Gambar agenda sesi: output draft struktur CV.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1:30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Jelaskan 5P sebagai alat diagnosis workshop, bukan formula resmi kampus.</a:t>
            </a:r>
          </a:p>
          <a:p>
            <a:r>
              <a:rPr lang="en-US"/>
              <a:t>- Minta siswa menunjuk satu P yang paling lemah—itulah petunjuk tindakan berikutnya.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Yale Undergraduate Admissions, What Yale Looks For: https://admissions.yale.edu/what-yale-looks-for</a:t>
            </a:r>
          </a:p>
          <a:p>
            <a:r>
              <a:rPr lang="en-US"/>
              <a:t>- MIT Admissions, Applying Sideways: https://mitadmissions.org/blogs/entry/applying_sideways/</a:t>
            </a:r>
          </a:p>
          <a:p>
            <a:r>
              <a:rPr lang="en-US"/>
              <a:t>- Arrowster, 3 Prinsip Membangun Portofolio Lolos Kampus Top Dunia, p. 1.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1:30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Bedakan menulis prestasi dengan membangun riwayat di balik prestasi.</a:t>
            </a:r>
          </a:p>
          <a:p>
            <a:r>
              <a:rPr lang="en-US"/>
              <a:t>- Riwayat kredibel punya tanggal, percobaan awal, feedback, kenaikan tanggung jawab, dan hasil.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Arrowster, Handbook Portofolio, timeline kelas 7-12, pp. 3, 6, 9, 12.</a:t>
            </a:r>
          </a:p>
          <a:p>
            <a:r>
              <a:rPr lang="en-US"/>
              <a:t>- SMA YAPPENDA With Maulidia Az Zahra Fix, slide 14.</a:t>
            </a:r>
          </a:p>
          <a:p>
            <a:r>
              <a:rPr lang="en-US"/>
              <a:t>- Illustration generated for this presentation by OpenAI image generation, 2026-08-28.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1:30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Mulai dari sumber resmi, lalu lihat profil mahasiswa sebagai rentang kemungkinan—bukan persona untuk disalin.</a:t>
            </a:r>
          </a:p>
          <a:p>
            <a:r>
              <a:rPr lang="en-US"/>
              <a:t>- Ingatkan bahwa kampus menilai dalam konteks kesempatan yang tersedia.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Yale Undergraduate Admissions, context-based review: https://admissions.yale.edu/what-yale-looks-for</a:t>
            </a:r>
          </a:p>
          <a:p>
            <a:r>
              <a:rPr lang="en-US"/>
              <a:t>- SMA YAPPENDA With Maulidia Az Zahra Fix, slides 11-12.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1:30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Portfolio Compass adalah hipotesis profil, bukan komitmen seumur hidup.</a:t>
            </a:r>
          </a:p>
          <a:p>
            <a:r>
              <a:rPr lang="en-US"/>
              <a:t>- Gunakan dua contoh untuk menunjukkan proyek sederhana tetap dapat punya proses kuat.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Arrowster, Panduan Portofolio Berdasarkan Jurusan, pp. 2-18.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1:30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Siswa boleh menggabungkan jalur selama semuanya memperkuat tema yang sama.</a:t>
            </a:r>
          </a:p>
          <a:p>
            <a:r>
              <a:rPr lang="en-US"/>
              <a:t>- Contoh public health: mini research + volunteer + public speaking pada isu remaja.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Arrowster, Handbook Portofolio Akademik/Non-Akademik/Public Speaking/Volunteers, pp. 1-12.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2:00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Minimum viable proof: masalah jelas, peran spesifik, proses terlihat, satu hasil atau pembelajaran.</a:t>
            </a:r>
          </a:p>
          <a:p>
            <a:r>
              <a:rPr lang="en-US"/>
              <a:t>- Gagal menguji hipotesis tetap bernilai bila proses dan pembelajarannya terdokumentasi.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Arrowster, Panduan Portofolio Berdasarkan Jurusan, pp. 2-18.</a:t>
            </a:r>
          </a:p>
          <a:p>
            <a:r>
              <a:rPr lang="en-US"/>
              <a:t>- MIT Admissions, Maker Portfolio: https://mitadmissions.org/apply/firstyear/portfolios-additional-material/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1:30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Dokumentasi bukan jurnal panjang; ia menyimpan detail yang nanti dibutuhkan untuk CV dan esai.</a:t>
            </a:r>
          </a:p>
          <a:p>
            <a:r>
              <a:rPr lang="en-US"/>
              <a:t>- Tunjukkan ritual sederhana: catat empat pertanyaan saat mulai, empat pertanyaan setelah selesai, lalu simpan satu bukti.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Arrowster, evidence and tools sections.</a:t>
            </a:r>
          </a:p>
          <a:p>
            <a:r>
              <a:rPr lang="en-US"/>
              <a:t>- MIT Admissions, maker portfolio documentation guidance.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1:30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Jelaskan lima pertanyaan di slide dengan satu aktivitas sederhana agar siswa melihat hubungan sebab-akibat.</a:t>
            </a:r>
          </a:p>
          <a:p>
            <a:r>
              <a:rPr lang="en-US"/>
              <a:t>- Hubungkan ke esai NYU IE: observasi industri → pilihan studi → proyek → masalah kerja → studi lanjut → kontribusi.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Fauzan Rahman, M.S. in Industrial Engineering NYU Tandon essay, pp. 1-2.</a:t>
            </a:r>
          </a:p>
          <a:p>
            <a:r>
              <a:rPr lang="en-US"/>
              <a:t>- SMA YAPPENDA With Maulidia Az Zahra Fix, slide 12.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1:00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Satu foto kuat membuat cerita kredibel; caption harus menyebut aksi dan konteks, bukan hanya 'dokumentasi'.</a:t>
            </a:r>
          </a:p>
          <a:p>
            <a:r>
              <a:rPr lang="en-US"/>
              <a:t>- Deck memakai dua foto personal pada cover, profil, dan pesan global learning. Tambahan foto tetap opsional dan harus memiliki fungsi bukti yang berbeda.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MIT Admissions, maker portfolio build-process guidance.</a:t>
            </a:r>
          </a:p>
          <a:p>
            <a:r>
              <a:rPr lang="en-US"/>
              <a:t>- Brief pengguna.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1:30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Transparan bahwa contoh ini adalah perjalanan graduate school; siswa meniru logikanya, bukan skalanya.</a:t>
            </a:r>
          </a:p>
          <a:p>
            <a:r>
              <a:rPr lang="en-US"/>
              <a:t>- Cerita siswa bisa dimulai dari perpustakaan, sampah kantin, keluarga, atau proyek kecil.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Fauzan Rahman, M.S. in Industrial Engineering NYU Tandon essay, pp. 1-2.</a:t>
            </a:r>
          </a:p>
          <a:p>
            <a:r>
              <a:rPr lang="en-US"/>
              <a:t>- Fauzan Rahman CV, 2026.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2:00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Hook yang personal bukan berarti harus tragis; ia memakai detail yang hanya bisa ditulis pemilik pengalaman.</a:t>
            </a:r>
          </a:p>
          <a:p>
            <a:r>
              <a:rPr lang="en-US"/>
              <a:t>- Tekankan alur detail personal → masalah yang disadari → pertanyaan atau dorongan yang menjelaskan pilihan berikutnya.</a:t>
            </a:r>
          </a:p>
          <a:p>
            <a:r>
              <a:rPr lang="en-US"/>
              <a:t>- Dua contoh bersifat ilustratif. Siswa hanya boleh memakai pengalaman yang benar-benar mereka alami.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Purdue OWL, Admissions Application Essay: https://owl.purdue.edu/owl/general_writing/undergraduate_applications/undergraduate_application_timeline/documents/admissions_essay_handout.pdf</a:t>
            </a:r>
          </a:p>
          <a:p>
            <a:r>
              <a:rPr lang="en-US"/>
              <a:t>- Yale Undergraduate Admissions, Essays: https://admissions.yale.edu/essays</a:t>
            </a:r>
          </a:p>
          <a:p>
            <a:r>
              <a:rPr lang="en-US"/>
              <a:t>- Contoh premis dari brief pengguna, 2026-08-29.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1:00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CV bukan autobiografi; pilih bukti sesuai target kesempatan.</a:t>
            </a:r>
          </a:p>
          <a:p>
            <a:r>
              <a:rPr lang="en-US"/>
              <a:t>- Siswa SMA umumnya cukup satu halaman dengan urutan section yang paling relevan.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Fauzan Rahman CV, 2026.</a:t>
            </a:r>
          </a:p>
          <a:p>
            <a:r>
              <a:rPr lang="en-US"/>
              <a:t>- Harvard FAS Mignone Center, resume guidance: https://careerservices.fas.harvard.edu/resources/hes-create-impactful-resumes-and-cover-letters/</a:t>
            </a:r>
          </a:p>
          <a:p>
            <a:r>
              <a:rPr lang="en-US"/>
              <a:t>- Illustration generated for this presentation by OpenAI image generation, 2026-08-28.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2:00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Minta audiens menyebutkan informasi yang hilang pada contoh lemah.</a:t>
            </a:r>
          </a:p>
          <a:p>
            <a:r>
              <a:rPr lang="en-US"/>
              <a:t>- Sorot pola verb + what + how/scope + result. Angka harus jujur dan dapat dijelaskan.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Fauzan Rahman CV, 2026.</a:t>
            </a:r>
          </a:p>
          <a:p>
            <a:r>
              <a:rPr lang="en-US"/>
              <a:t>- Harvard FAS Mignone Center, action verbs: https://careerservices.fas.harvard.edu/resources/hes-create-impactful-resumes-and-cover-letters/</a:t>
            </a:r>
          </a:p>
          <a:p>
            <a:r>
              <a:rPr lang="en-US"/>
              <a:t>- Arrowster, Community Service narrative, p. 12.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1:00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Verb dipilih berdasarkan kontribusi yang benar-benar dilakukan.</a:t>
            </a:r>
          </a:p>
          <a:p>
            <a:r>
              <a:rPr lang="en-US"/>
              <a:t>- Verb kuat tidak menyelamatkan klaim lemah; verb hanya membuat kontribusi nyata cepat terlihat.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Harvard FAS Mignone Center, action verbs: https://careerservices.fas.harvard.edu/resources/hes-create-impactful-resumes-and-cover-letters/</a:t>
            </a:r>
          </a:p>
          <a:p>
            <a:r>
              <a:rPr lang="en-US"/>
              <a:t>- Fauzan Rahman CV, 2026.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3:00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Dua menit menulis, satu menit berbagi dengan teman sebelah.</a:t>
            </a:r>
          </a:p>
          <a:p>
            <a:r>
              <a:rPr lang="en-US"/>
              <a:t>- Jika waktu sempit, hilangkan pair-share dan minta dua siswa membaca satu kalimat.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Fauzan Rahman, NYU IE essay structure, pp. 1-2.</a:t>
            </a:r>
          </a:p>
          <a:p>
            <a:r>
              <a:rPr lang="en-US"/>
              <a:t>- Yale Undergraduate Admissions, Essays: https://admissions.yale.edu/essays</a:t>
            </a:r>
          </a:p>
          <a:p>
            <a:r>
              <a:rPr lang="en-US"/>
              <a:t>- SMA YAPPENDA With Maulidia Az Zahra Fix, slides 11-12.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3:30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Dua menit draft, 30 detik cek angka/scope, satu menit perbaiki verb.</a:t>
            </a:r>
          </a:p>
          <a:p>
            <a:r>
              <a:rPr lang="en-US"/>
              <a:t>- Bantu peserta menyempurnakan contoh tanpa mengganti atau melebih-lebihkan pengalamannya.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Harvard FAS Mignone Center, action verbs: https://careerservices.fas.harvard.edu/resources/hes-create-impactful-resumes-and-cover-letters/</a:t>
            </a:r>
          </a:p>
          <a:p>
            <a:r>
              <a:rPr lang="en-US"/>
              <a:t>- Fauzan Rahman CV, 2026.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1:00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Minta siswa mendiagnosis bullet mereka: hadir, berkontribusi, atau berdampak.</a:t>
            </a:r>
          </a:p>
          <a:p>
            <a:r>
              <a:rPr lang="en-US"/>
              <a:t>- Level saat ini bukan label permanen; ia memberi petunjuk bukti berikutnya.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Arrowster, Environmental Science example and measurable-impact principles.</a:t>
            </a:r>
          </a:p>
          <a:p>
            <a:r>
              <a:rPr lang="en-US"/>
              <a:t>- Contoh bullet bersifat hipotetis dan tidak boleh disalin sebagai pengalaman pribadi.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1:30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Desain CV adalah lapisan terakhir; prioritas 90 hari adalah tindakan, bukti, dan refleksi.</a:t>
            </a:r>
          </a:p>
          <a:p>
            <a:r>
              <a:rPr lang="en-US"/>
              <a:t>- Tekankan bahwa ini marathon, bukan sprint. Semangat setelah sesi dapat tinggi, tetapi motivasi akan naik-turun.</a:t>
            </a:r>
          </a:p>
          <a:p>
            <a:r>
              <a:rPr lang="en-US"/>
              <a:t>- Ajak siswa memilih satu accountability buddy, mentor, atau komunitas untuk check-in rutin dan saling menguatkan.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Arrowster, timeline kelas 7-12 pada empat handbook.</a:t>
            </a:r>
          </a:p>
          <a:p>
            <a:r>
              <a:rPr lang="en-US"/>
              <a:t>- SMA YAPPENDA With Maulidia Az Zahra Fix, slides 11 and 14.</a:t>
            </a:r>
          </a:p>
          <a:p>
            <a:r>
              <a:rPr lang="en-US"/>
              <a:t>- Brief pengguna, 2026-08-29.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Timing: 1:30 + ±7:45 Q&amp;A</a:t>
            </a:r>
          </a:p>
          <a:p>
            <a:r>
              <a:rPr lang="en-US"/>
              <a:t/>
            </a:r>
          </a:p>
          <a:p>
            <a:r>
              <a:rPr lang="en-US"/>
              <a:t>Talking points:</a:t>
            </a:r>
          </a:p>
          <a:p>
            <a:r>
              <a:rPr lang="en-US"/>
              <a:t>- Bacakan kutipan secara perlahan dan beri jeda; ini adalah simpulan seluruh workshop.</a:t>
            </a:r>
          </a:p>
          <a:p>
            <a:r>
              <a:rPr lang="en-US"/>
              <a:t>- Sampaikan dengan jujur: cerita presenter mungkin menyalakan semangat hari ini, tetapi proses mereka panjang dan motivasi akan naik-turun.</a:t>
            </a:r>
          </a:p>
          <a:p>
            <a:r>
              <a:rPr lang="en-US"/>
              <a:t>- Minta siswa menuliskan nama satu teman, mentor, atau komunitas yang dapat menjadi support system, lalu buka Q&amp;A.</a:t>
            </a:r>
          </a:p>
          <a:p>
            <a:r>
              <a:rPr lang="en-US"/>
              <a:t/>
            </a:r>
          </a:p>
          <a:p>
            <a:r>
              <a:rPr lang="en-US"/>
              <a:t>[Sources]</a:t>
            </a:r>
          </a:p>
          <a:p>
            <a:r>
              <a:rPr lang="en-US"/>
              <a:t>- Sintesis seluruh materi workshop.</a:t>
            </a:r>
          </a:p>
          <a:p>
            <a:r>
              <a:rPr lang="en-US"/>
              <a:t>- Brief pengguna, 2026-08-29.</a:t>
            </a:r>
          </a:p>
          <a:p>
            <a:r>
              <a:rPr lang="en-US"/>
              <a:t>- Universal light/dark backgrounds derived from the Serang–industry–New York illustration by OpenAI image generation, 2026-08-29.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3.jpeg" Type="http://schemas.openxmlformats.org/officeDocument/2006/relationships/image"/><Relationship Id="rId6" Target="../media/image4.png" Type="http://schemas.openxmlformats.org/officeDocument/2006/relationships/image"/><Relationship Id="rId7" Target="../media/image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3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6.jpeg" Type="http://schemas.openxmlformats.org/officeDocument/2006/relationships/image"/><Relationship Id="rId6" Target="https://www.linkedin.com/in/muhamadyani-yans?utm_source=share_via&amp;utm_content=profile&amp;utm_medium=member_android" TargetMode="External" Type="http://schemas.openxmlformats.org/officeDocument/2006/relationships/hyperlink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4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Relationship Id="rId5" Target="../media/image7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5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6.xml" Type="http://schemas.openxmlformats.org/officeDocument/2006/relationships/notesSlide"/><Relationship Id="rId3" Target="../media/image8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7.xml" Type="http://schemas.openxmlformats.org/officeDocument/2006/relationships/notesSlide"/><Relationship Id="rId3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8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9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0.xml" Type="http://schemas.openxmlformats.org/officeDocument/2006/relationships/notesSlide"/><Relationship Id="rId3" Target="../media/image8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1.xml" Type="http://schemas.openxmlformats.org/officeDocument/2006/relationships/notesSlide"/><Relationship Id="rId3" Target="../media/image8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2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3.xml" Type="http://schemas.openxmlformats.org/officeDocument/2006/relationships/notesSlide"/><Relationship Id="rId3" Target="../media/image8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4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5.xml" Type="http://schemas.openxmlformats.org/officeDocument/2006/relationships/notesSlide"/><Relationship Id="rId3" Target="../media/image8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6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7.xml" Type="http://schemas.openxmlformats.org/officeDocument/2006/relationships/notesSlide"/><Relationship Id="rId3" Target="../media/image8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8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9.xml" Type="http://schemas.openxmlformats.org/officeDocument/2006/relationships/notesSlide"/><Relationship Id="rId3" Target="../media/image8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0.xml" Type="http://schemas.openxmlformats.org/officeDocument/2006/relationships/notesSlide"/><Relationship Id="rId3" Target="../media/image8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1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2.xml" Type="http://schemas.openxmlformats.org/officeDocument/2006/relationships/notesSlide"/><Relationship Id="rId3" Target="../media/image8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3.xml" Type="http://schemas.openxmlformats.org/officeDocument/2006/relationships/notesSlide"/><Relationship Id="rId3" Target="../media/image1.png" Type="http://schemas.openxmlformats.org/officeDocument/2006/relationships/image"/><Relationship Id="rId4" Target="../media/image2.jpe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24.xml" Type="http://schemas.openxmlformats.org/officeDocument/2006/relationships/notesSlide"/><Relationship Id="rId3" Target="../media/image8.pn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65999"/>
              </a:blip>
              <a:stretch>
                <a:fillRect l="0" t="-27" r="0" b="-2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0"/>
            <a:ext cx="628650" cy="10287000"/>
            <a:chOff x="0" y="0"/>
            <a:chExt cx="838200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382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838200">
                  <a:moveTo>
                    <a:pt x="0" y="0"/>
                  </a:moveTo>
                  <a:lnTo>
                    <a:pt x="838200" y="0"/>
                  </a:lnTo>
                  <a:lnTo>
                    <a:pt x="8382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" id="6"/>
          <p:cNvGrpSpPr/>
          <p:nvPr/>
        </p:nvGrpSpPr>
        <p:grpSpPr>
          <a:xfrm rot="0">
            <a:off x="1085850" y="1400175"/>
            <a:ext cx="8715375" cy="3971925"/>
            <a:chOff x="0" y="0"/>
            <a:chExt cx="11620500" cy="52959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620500" cy="5295900"/>
            </a:xfrm>
            <a:custGeom>
              <a:avLst/>
              <a:gdLst/>
              <a:ahLst/>
              <a:cxnLst/>
              <a:rect r="r" b="b" t="t" l="l"/>
              <a:pathLst>
                <a:path h="5295900" w="11620500">
                  <a:moveTo>
                    <a:pt x="0" y="0"/>
                  </a:moveTo>
                  <a:lnTo>
                    <a:pt x="11620500" y="0"/>
                  </a:lnTo>
                  <a:lnTo>
                    <a:pt x="11620500" y="5295900"/>
                  </a:lnTo>
                  <a:lnTo>
                    <a:pt x="0" y="52959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8472" t="0" r="-8472" b="0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-9525"/>
              <a:ext cx="11620500" cy="5305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548"/>
                </a:lnSpc>
              </a:pPr>
              <a:r>
                <a:rPr lang="en-US" sz="6290" b="true">
                  <a:solidFill>
                    <a:srgbClr val="071C3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PORTOFOLIO</a:t>
              </a:r>
            </a:p>
            <a:p>
              <a:pPr algn="l">
                <a:lnSpc>
                  <a:spcPts val="7548"/>
                </a:lnSpc>
              </a:pPr>
              <a:r>
                <a:rPr lang="en-US" sz="6290" b="true">
                  <a:solidFill>
                    <a:srgbClr val="071C3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YANG MEMBUATMU</a:t>
              </a:r>
            </a:p>
            <a:p>
              <a:pPr algn="l">
                <a:lnSpc>
                  <a:spcPts val="7548"/>
                </a:lnSpc>
              </a:pPr>
              <a:r>
                <a:rPr lang="en-US" sz="6290" b="true">
                  <a:solidFill>
                    <a:srgbClr val="071C3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DIINGAT</a:t>
              </a: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205865" y="5789295"/>
            <a:ext cx="8246745" cy="1080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812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Dari kegiatan sekolah menjadi cerita, bukti,</a:t>
            </a:r>
          </a:p>
          <a:p>
            <a:pPr algn="l">
              <a:lnSpc>
                <a:spcPts val="3375"/>
              </a:lnSpc>
            </a:pPr>
            <a:r>
              <a:rPr lang="en-US" sz="2812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dan CV yang kuat.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14425" y="7429500"/>
            <a:ext cx="2514600" cy="114300"/>
            <a:chOff x="0" y="0"/>
            <a:chExt cx="3352800" cy="1524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352800" cy="152400"/>
            </a:xfrm>
            <a:custGeom>
              <a:avLst/>
              <a:gdLst/>
              <a:ahLst/>
              <a:cxnLst/>
              <a:rect r="r" b="b" t="t" l="l"/>
              <a:pathLst>
                <a:path h="152400" w="3352800">
                  <a:moveTo>
                    <a:pt x="0" y="0"/>
                  </a:moveTo>
                  <a:lnTo>
                    <a:pt x="3352800" y="0"/>
                  </a:lnTo>
                  <a:lnTo>
                    <a:pt x="33528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2" id="12"/>
          <p:cNvSpPr txBox="true"/>
          <p:nvPr/>
        </p:nvSpPr>
        <p:spPr>
          <a:xfrm rot="0">
            <a:off x="1205865" y="7827645"/>
            <a:ext cx="4531995" cy="44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Fauzan Rahman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05865" y="8380095"/>
            <a:ext cx="7246620" cy="34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32"/>
              </a:lnSpc>
            </a:pPr>
            <a:r>
              <a:rPr lang="en-US" sz="1860">
                <a:solidFill>
                  <a:srgbClr val="071C3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Industrial Engineer • Community Builder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11194256" y="935831"/>
            <a:ext cx="5929312" cy="7815262"/>
            <a:chOff x="0" y="0"/>
            <a:chExt cx="7905750" cy="1042035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905750" cy="10420350"/>
            </a:xfrm>
            <a:custGeom>
              <a:avLst/>
              <a:gdLst/>
              <a:ahLst/>
              <a:cxnLst/>
              <a:rect r="r" b="b" t="t" l="l"/>
              <a:pathLst>
                <a:path h="10420350" w="7905750">
                  <a:moveTo>
                    <a:pt x="0" y="154178"/>
                  </a:moveTo>
                  <a:cubicBezTo>
                    <a:pt x="0" y="69088"/>
                    <a:pt x="69088" y="0"/>
                    <a:pt x="154178" y="0"/>
                  </a:cubicBezTo>
                  <a:lnTo>
                    <a:pt x="7751572" y="0"/>
                  </a:lnTo>
                  <a:cubicBezTo>
                    <a:pt x="7836789" y="0"/>
                    <a:pt x="7905750" y="69088"/>
                    <a:pt x="7905750" y="154178"/>
                  </a:cubicBezTo>
                  <a:lnTo>
                    <a:pt x="7905750" y="10266172"/>
                  </a:lnTo>
                  <a:cubicBezTo>
                    <a:pt x="7905750" y="10351389"/>
                    <a:pt x="7836662" y="10420350"/>
                    <a:pt x="7751572" y="10420350"/>
                  </a:cubicBezTo>
                  <a:lnTo>
                    <a:pt x="154178" y="10420350"/>
                  </a:lnTo>
                  <a:cubicBezTo>
                    <a:pt x="69088" y="10420350"/>
                    <a:pt x="0" y="10351262"/>
                    <a:pt x="0" y="10266172"/>
                  </a:cubicBezTo>
                  <a:close/>
                </a:path>
              </a:pathLst>
            </a:custGeom>
            <a:solidFill>
              <a:srgbClr val="FFFFFF"/>
            </a:solidFill>
            <a:ln w="714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6" id="16"/>
          <p:cNvGrpSpPr/>
          <p:nvPr/>
        </p:nvGrpSpPr>
        <p:grpSpPr>
          <a:xfrm rot="0">
            <a:off x="11401425" y="1143000"/>
            <a:ext cx="5514975" cy="7400925"/>
            <a:chOff x="0" y="0"/>
            <a:chExt cx="7353300" cy="98679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353300" cy="9867900"/>
            </a:xfrm>
            <a:custGeom>
              <a:avLst/>
              <a:gdLst/>
              <a:ahLst/>
              <a:cxnLst/>
              <a:rect r="r" b="b" t="t" l="l"/>
              <a:pathLst>
                <a:path h="9867900" w="7353300">
                  <a:moveTo>
                    <a:pt x="0" y="0"/>
                  </a:moveTo>
                  <a:lnTo>
                    <a:pt x="7353300" y="0"/>
                  </a:lnTo>
                  <a:lnTo>
                    <a:pt x="7353300" y="9867900"/>
                  </a:lnTo>
                  <a:lnTo>
                    <a:pt x="0" y="9867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6237" r="0" b="-16237"/>
              </a:stretch>
            </a:blipFill>
          </p:spPr>
        </p:sp>
      </p:grpSp>
      <p:grpSp>
        <p:nvGrpSpPr>
          <p:cNvPr name="Group 18" id="18"/>
          <p:cNvGrpSpPr/>
          <p:nvPr/>
        </p:nvGrpSpPr>
        <p:grpSpPr>
          <a:xfrm rot="0">
            <a:off x="11715750" y="8086725"/>
            <a:ext cx="4886325" cy="828675"/>
            <a:chOff x="0" y="0"/>
            <a:chExt cx="6515100" cy="11049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5151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65151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6362700" y="0"/>
                  </a:lnTo>
                  <a:cubicBezTo>
                    <a:pt x="6446901" y="0"/>
                    <a:pt x="6515100" y="68199"/>
                    <a:pt x="6515100" y="152400"/>
                  </a:cubicBezTo>
                  <a:lnTo>
                    <a:pt x="6515100" y="952500"/>
                  </a:lnTo>
                  <a:cubicBezTo>
                    <a:pt x="6515100" y="1036701"/>
                    <a:pt x="6446901" y="1104900"/>
                    <a:pt x="6362700" y="1104900"/>
                  </a:cubicBezTo>
                  <a:lnTo>
                    <a:pt x="152400" y="1104900"/>
                  </a:lnTo>
                  <a:cubicBezTo>
                    <a:pt x="68199" y="1104900"/>
                    <a:pt x="0" y="1036701"/>
                    <a:pt x="0" y="952500"/>
                  </a:cubicBezTo>
                  <a:close/>
                </a:path>
              </a:pathLst>
            </a:custGeom>
            <a:solidFill>
              <a:srgbClr val="071C3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0" id="20"/>
          <p:cNvSpPr txBox="true"/>
          <p:nvPr/>
        </p:nvSpPr>
        <p:spPr>
          <a:xfrm rot="0">
            <a:off x="12064365" y="8299132"/>
            <a:ext cx="4189095" cy="327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8"/>
              </a:lnSpc>
            </a:pPr>
            <a:r>
              <a:rPr lang="en-US" sz="1599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BERAKAR LOKAL • BELAJAR GLOBAL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862965" y="407670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SPEAKER PROFILE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771525" y="771525"/>
            <a:ext cx="11715750" cy="1028700"/>
            <a:chOff x="0" y="0"/>
            <a:chExt cx="15621000" cy="1371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56210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15621000">
                  <a:moveTo>
                    <a:pt x="0" y="0"/>
                  </a:moveTo>
                  <a:lnTo>
                    <a:pt x="15621000" y="0"/>
                  </a:lnTo>
                  <a:lnTo>
                    <a:pt x="156210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71912" r="0" b="-171912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>
              <a:off x="0" y="-9525"/>
              <a:ext cx="15621000" cy="1381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019"/>
                </a:lnSpc>
              </a:pPr>
              <a:r>
                <a:rPr lang="en-US" sz="5849" b="true">
                  <a:solidFill>
                    <a:srgbClr val="071C3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FAUZAN RAHMAN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91540" y="1793558"/>
            <a:ext cx="11532870" cy="46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95"/>
              </a:lnSpc>
            </a:pPr>
            <a:r>
              <a:rPr lang="en-US" sz="2662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DARI SERANG KE NEW YORK &amp; ASEAN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91540" y="2417445"/>
            <a:ext cx="11961495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sz="1727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Industrial Engineer • Steel Transformation • ASEAN Collaboration • Community Builder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564356" y="2936081"/>
            <a:ext cx="12758738" cy="5472112"/>
            <a:chOff x="0" y="0"/>
            <a:chExt cx="17011650" cy="72961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7011650" cy="7296150"/>
            </a:xfrm>
            <a:custGeom>
              <a:avLst/>
              <a:gdLst/>
              <a:ahLst/>
              <a:cxnLst/>
              <a:rect r="r" b="b" t="t" l="l"/>
              <a:pathLst>
                <a:path h="7296150" w="17011650">
                  <a:moveTo>
                    <a:pt x="0" y="152781"/>
                  </a:moveTo>
                  <a:cubicBezTo>
                    <a:pt x="0" y="68453"/>
                    <a:pt x="68453" y="0"/>
                    <a:pt x="152781" y="0"/>
                  </a:cubicBezTo>
                  <a:lnTo>
                    <a:pt x="16858869" y="0"/>
                  </a:lnTo>
                  <a:cubicBezTo>
                    <a:pt x="16943197" y="0"/>
                    <a:pt x="17011650" y="68453"/>
                    <a:pt x="17011650" y="152781"/>
                  </a:cubicBezTo>
                  <a:lnTo>
                    <a:pt x="17011650" y="7143369"/>
                  </a:lnTo>
                  <a:cubicBezTo>
                    <a:pt x="17011650" y="7227697"/>
                    <a:pt x="16943197" y="7296150"/>
                    <a:pt x="16858869" y="7296150"/>
                  </a:cubicBezTo>
                  <a:lnTo>
                    <a:pt x="152781" y="7296150"/>
                  </a:lnTo>
                  <a:cubicBezTo>
                    <a:pt x="68453" y="7296150"/>
                    <a:pt x="0" y="7227697"/>
                    <a:pt x="0" y="7143369"/>
                  </a:cubicBezTo>
                  <a:close/>
                </a:path>
              </a:pathLst>
            </a:custGeom>
            <a:solidFill>
              <a:srgbClr val="FFFDF9"/>
            </a:solidFill>
            <a:ln w="14288" cap="sq">
              <a:solidFill>
                <a:srgbClr val="E8DED2"/>
              </a:solidFill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771525" y="3171825"/>
            <a:ext cx="3571875" cy="100012"/>
            <a:chOff x="0" y="0"/>
            <a:chExt cx="4762500" cy="13335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762500" cy="133350"/>
            </a:xfrm>
            <a:custGeom>
              <a:avLst/>
              <a:gdLst/>
              <a:ahLst/>
              <a:cxnLst/>
              <a:rect r="r" b="b" t="t" l="l"/>
              <a:pathLst>
                <a:path h="133350" w="4762500">
                  <a:moveTo>
                    <a:pt x="0" y="0"/>
                  </a:moveTo>
                  <a:lnTo>
                    <a:pt x="4762500" y="0"/>
                  </a:lnTo>
                  <a:lnTo>
                    <a:pt x="476250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27C2D4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862965" y="3484245"/>
            <a:ext cx="3388995" cy="384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true">
                <a:solidFill>
                  <a:srgbClr val="27C2D4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AKAR &amp; PROFIL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62965" y="4065270"/>
            <a:ext cx="3388995" cy="1003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4"/>
              </a:lnSpc>
            </a:pPr>
            <a:r>
              <a:rPr lang="en-US" sz="311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ASLI SERANG</a:t>
            </a:r>
          </a:p>
          <a:p>
            <a:pPr algn="l">
              <a:lnSpc>
                <a:spcPts val="3734"/>
              </a:lnSpc>
            </a:pPr>
            <a:r>
              <a:rPr lang="en-US" sz="311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SEPENUHNYA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62965" y="5255895"/>
            <a:ext cx="3388995" cy="1184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Lahir di Serang.</a:t>
            </a:r>
          </a:p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Ayah, ibu, kakek, dan</a:t>
            </a:r>
          </a:p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nenek orang Serang.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771525" y="6743700"/>
            <a:ext cx="457200" cy="457200"/>
            <a:chOff x="0" y="0"/>
            <a:chExt cx="609600" cy="6096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09600" cy="609600"/>
            </a:xfrm>
            <a:custGeom>
              <a:avLst/>
              <a:gdLst/>
              <a:ahLst/>
              <a:cxnLst/>
              <a:rect r="r" b="b" t="t" l="l"/>
              <a:pathLst>
                <a:path h="609600" w="6096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57200" y="0"/>
                  </a:lnTo>
                  <a:cubicBezTo>
                    <a:pt x="541401" y="0"/>
                    <a:pt x="609600" y="68199"/>
                    <a:pt x="609600" y="152400"/>
                  </a:cubicBezTo>
                  <a:lnTo>
                    <a:pt x="609600" y="457200"/>
                  </a:lnTo>
                  <a:cubicBezTo>
                    <a:pt x="609600" y="541401"/>
                    <a:pt x="541401" y="609600"/>
                    <a:pt x="457200" y="609600"/>
                  </a:cubicBezTo>
                  <a:lnTo>
                    <a:pt x="152400" y="609600"/>
                  </a:lnTo>
                  <a:cubicBezTo>
                    <a:pt x="68199" y="609600"/>
                    <a:pt x="0" y="541401"/>
                    <a:pt x="0" y="457200"/>
                  </a:cubicBez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9" id="19"/>
          <p:cNvSpPr txBox="true"/>
          <p:nvPr/>
        </p:nvSpPr>
        <p:spPr>
          <a:xfrm rot="0">
            <a:off x="1463040" y="6832282"/>
            <a:ext cx="2931795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sz="1727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@fauzanrahman14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771525" y="7343775"/>
            <a:ext cx="457200" cy="457200"/>
            <a:chOff x="0" y="0"/>
            <a:chExt cx="609600" cy="6096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609600" cy="609600"/>
            </a:xfrm>
            <a:custGeom>
              <a:avLst/>
              <a:gdLst/>
              <a:ahLst/>
              <a:cxnLst/>
              <a:rect r="r" b="b" t="t" l="l"/>
              <a:pathLst>
                <a:path h="609600" w="6096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57200" y="0"/>
                  </a:lnTo>
                  <a:cubicBezTo>
                    <a:pt x="541401" y="0"/>
                    <a:pt x="609600" y="68199"/>
                    <a:pt x="609600" y="152400"/>
                  </a:cubicBezTo>
                  <a:lnTo>
                    <a:pt x="609600" y="457200"/>
                  </a:lnTo>
                  <a:cubicBezTo>
                    <a:pt x="609600" y="541401"/>
                    <a:pt x="541401" y="609600"/>
                    <a:pt x="457200" y="609600"/>
                  </a:cubicBezTo>
                  <a:lnTo>
                    <a:pt x="152400" y="609600"/>
                  </a:lnTo>
                  <a:cubicBezTo>
                    <a:pt x="68199" y="609600"/>
                    <a:pt x="0" y="541401"/>
                    <a:pt x="0" y="457200"/>
                  </a:cubicBezTo>
                  <a:close/>
                </a:path>
              </a:pathLst>
            </a:custGeom>
            <a:solidFill>
              <a:srgbClr val="0A66C2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771525" y="7358062"/>
            <a:ext cx="457200" cy="428625"/>
            <a:chOff x="0" y="0"/>
            <a:chExt cx="609600" cy="5715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09600" cy="571500"/>
            </a:xfrm>
            <a:custGeom>
              <a:avLst/>
              <a:gdLst/>
              <a:ahLst/>
              <a:cxnLst/>
              <a:rect r="r" b="b" t="t" l="l"/>
              <a:pathLst>
                <a:path h="571500" w="609600">
                  <a:moveTo>
                    <a:pt x="0" y="0"/>
                  </a:moveTo>
                  <a:lnTo>
                    <a:pt x="609600" y="0"/>
                  </a:lnTo>
                  <a:lnTo>
                    <a:pt x="609600" y="571500"/>
                  </a:lnTo>
                  <a:lnTo>
                    <a:pt x="0" y="571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0284" t="0" r="-70284" b="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609600" cy="581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28"/>
                </a:lnSpc>
              </a:pPr>
              <a:r>
                <a:rPr lang="en-US" sz="135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in</a:t>
              </a:r>
            </a:p>
          </p:txBody>
        </p:sp>
      </p:grpSp>
      <p:sp>
        <p:nvSpPr>
          <p:cNvPr name="TextBox 25" id="25"/>
          <p:cNvSpPr txBox="true"/>
          <p:nvPr/>
        </p:nvSpPr>
        <p:spPr>
          <a:xfrm rot="0">
            <a:off x="1463040" y="7432357"/>
            <a:ext cx="2931795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sz="1727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Fauzan Rahman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4972050" y="3171825"/>
            <a:ext cx="3800475" cy="100012"/>
            <a:chOff x="0" y="0"/>
            <a:chExt cx="5067300" cy="13335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067300" cy="133350"/>
            </a:xfrm>
            <a:custGeom>
              <a:avLst/>
              <a:gdLst/>
              <a:ahLst/>
              <a:cxnLst/>
              <a:rect r="r" b="b" t="t" l="l"/>
              <a:pathLst>
                <a:path h="133350" w="5067300">
                  <a:moveTo>
                    <a:pt x="0" y="0"/>
                  </a:moveTo>
                  <a:lnTo>
                    <a:pt x="5067300" y="0"/>
                  </a:lnTo>
                  <a:lnTo>
                    <a:pt x="506730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8" id="28"/>
          <p:cNvSpPr txBox="true"/>
          <p:nvPr/>
        </p:nvSpPr>
        <p:spPr>
          <a:xfrm rot="0">
            <a:off x="5063490" y="3484245"/>
            <a:ext cx="3617595" cy="384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BELAJAR &amp; BERKARYA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5063490" y="4122420"/>
            <a:ext cx="3846195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981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S.T. Industrial Engineering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5063490" y="4779645"/>
            <a:ext cx="3617595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7"/>
              </a:lnSpc>
            </a:pPr>
            <a:r>
              <a:rPr lang="en-US" sz="153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Universitas Indonesia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5063490" y="5427345"/>
            <a:ext cx="384619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8"/>
              </a:lnSpc>
            </a:pPr>
            <a:r>
              <a:rPr lang="en-US" sz="1923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M.S. Industrial Engineering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5063490" y="6008370"/>
            <a:ext cx="3846195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7"/>
              </a:lnSpc>
            </a:pPr>
            <a:r>
              <a:rPr lang="en-US" sz="153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NYU Tandon • LPDP Awardee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5063490" y="6684645"/>
            <a:ext cx="384619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4"/>
              </a:lnSpc>
            </a:pPr>
            <a:r>
              <a:rPr lang="en-US" sz="2045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Senior Technical Manager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5063490" y="7256145"/>
            <a:ext cx="3846195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7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SEAISI • Chair, Technical Committee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9315450" y="3171825"/>
            <a:ext cx="3800475" cy="100012"/>
            <a:chOff x="0" y="0"/>
            <a:chExt cx="5067300" cy="13335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5067300" cy="133350"/>
            </a:xfrm>
            <a:custGeom>
              <a:avLst/>
              <a:gdLst/>
              <a:ahLst/>
              <a:cxnLst/>
              <a:rect r="r" b="b" t="t" l="l"/>
              <a:pathLst>
                <a:path h="133350" w="5067300">
                  <a:moveTo>
                    <a:pt x="0" y="0"/>
                  </a:moveTo>
                  <a:lnTo>
                    <a:pt x="5067300" y="0"/>
                  </a:lnTo>
                  <a:lnTo>
                    <a:pt x="506730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7" id="37"/>
          <p:cNvSpPr txBox="true"/>
          <p:nvPr/>
        </p:nvSpPr>
        <p:spPr>
          <a:xfrm rot="0">
            <a:off x="9406890" y="3493770"/>
            <a:ext cx="3846195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71"/>
              </a:lnSpc>
            </a:pPr>
            <a:r>
              <a:rPr lang="en-US" sz="1893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LEADERSHIP &amp; COMMUNITY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9406890" y="4122420"/>
            <a:ext cx="3617595" cy="46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95"/>
              </a:lnSpc>
            </a:pPr>
            <a:r>
              <a:rPr lang="en-US" sz="2662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CO-PRESIDENT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9406890" y="4703445"/>
            <a:ext cx="3674745" cy="908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7"/>
              </a:lnSpc>
            </a:pPr>
            <a:r>
              <a:rPr lang="en-US" sz="2831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MATA GARUDA</a:t>
            </a:r>
          </a:p>
          <a:p>
            <a:pPr algn="l">
              <a:lnSpc>
                <a:spcPts val="3397"/>
              </a:lnSpc>
            </a:pPr>
            <a:r>
              <a:rPr lang="en-US" sz="2831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AMERIKA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9406890" y="5817870"/>
            <a:ext cx="3617595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sz="1727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2025–2026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9406890" y="6379845"/>
            <a:ext cx="3531870" cy="803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2"/>
              </a:lnSpc>
            </a:pPr>
            <a:r>
              <a:rPr lang="en-US" sz="2310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900+ awardees aktif</a:t>
            </a:r>
          </a:p>
          <a:p>
            <a:pPr algn="l">
              <a:lnSpc>
                <a:spcPts val="2772"/>
              </a:lnSpc>
            </a:pPr>
            <a:r>
              <a:rPr lang="en-US" sz="2310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2.700+ alumni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9406890" y="7379970"/>
            <a:ext cx="3674745" cy="775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3"/>
              </a:lnSpc>
            </a:pPr>
            <a:r>
              <a:rPr lang="en-US" sz="1577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Menghubungkan awardees, alumni, dan mitra lintas akademia–industri–pemerintah.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13480256" y="1764506"/>
            <a:ext cx="4243388" cy="7215188"/>
            <a:chOff x="0" y="0"/>
            <a:chExt cx="5657850" cy="962025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5657850" cy="9620250"/>
            </a:xfrm>
            <a:custGeom>
              <a:avLst/>
              <a:gdLst/>
              <a:ahLst/>
              <a:cxnLst/>
              <a:rect r="r" b="b" t="t" l="l"/>
              <a:pathLst>
                <a:path h="9620250" w="5657850">
                  <a:moveTo>
                    <a:pt x="0" y="155067"/>
                  </a:moveTo>
                  <a:cubicBezTo>
                    <a:pt x="0" y="69469"/>
                    <a:pt x="69469" y="0"/>
                    <a:pt x="155067" y="0"/>
                  </a:cubicBezTo>
                  <a:lnTo>
                    <a:pt x="5502783" y="0"/>
                  </a:lnTo>
                  <a:cubicBezTo>
                    <a:pt x="5588381" y="0"/>
                    <a:pt x="5657850" y="69469"/>
                    <a:pt x="5657850" y="155067"/>
                  </a:cubicBezTo>
                  <a:lnTo>
                    <a:pt x="5657850" y="9465183"/>
                  </a:lnTo>
                  <a:cubicBezTo>
                    <a:pt x="5657850" y="9550781"/>
                    <a:pt x="5588381" y="9620250"/>
                    <a:pt x="5502783" y="9620250"/>
                  </a:cubicBezTo>
                  <a:lnTo>
                    <a:pt x="155067" y="9620250"/>
                  </a:lnTo>
                  <a:cubicBezTo>
                    <a:pt x="69469" y="9620250"/>
                    <a:pt x="0" y="9550781"/>
                    <a:pt x="0" y="9465183"/>
                  </a:cubicBezTo>
                  <a:close/>
                </a:path>
              </a:pathLst>
            </a:custGeom>
            <a:solidFill>
              <a:srgbClr val="FFFFFF"/>
            </a:solidFill>
            <a:ln w="714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45" id="45"/>
          <p:cNvGrpSpPr/>
          <p:nvPr/>
        </p:nvGrpSpPr>
        <p:grpSpPr>
          <a:xfrm rot="0">
            <a:off x="13658850" y="1943100"/>
            <a:ext cx="3886200" cy="6858000"/>
            <a:chOff x="0" y="0"/>
            <a:chExt cx="5181600" cy="91440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5181600" cy="9144000"/>
            </a:xfrm>
            <a:custGeom>
              <a:avLst/>
              <a:gdLst/>
              <a:ahLst/>
              <a:cxnLst/>
              <a:rect r="r" b="b" t="t" l="l"/>
              <a:pathLst>
                <a:path h="9144000" w="5181600">
                  <a:moveTo>
                    <a:pt x="0" y="0"/>
                  </a:moveTo>
                  <a:lnTo>
                    <a:pt x="5181600" y="0"/>
                  </a:lnTo>
                  <a:lnTo>
                    <a:pt x="5181600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370" r="0" b="-370"/>
              </a:stretch>
            </a:blipFill>
          </p:spPr>
        </p:sp>
      </p:grpSp>
      <p:grpSp>
        <p:nvGrpSpPr>
          <p:cNvPr name="Group 47" id="47"/>
          <p:cNvGrpSpPr/>
          <p:nvPr/>
        </p:nvGrpSpPr>
        <p:grpSpPr>
          <a:xfrm rot="0">
            <a:off x="771525" y="9229725"/>
            <a:ext cx="16773525" cy="685800"/>
            <a:chOff x="0" y="0"/>
            <a:chExt cx="22364700" cy="9144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22364700" cy="914400"/>
            </a:xfrm>
            <a:custGeom>
              <a:avLst/>
              <a:gdLst/>
              <a:ahLst/>
              <a:cxnLst/>
              <a:rect r="r" b="b" t="t" l="l"/>
              <a:pathLst>
                <a:path h="914400" w="223647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212300" y="0"/>
                  </a:lnTo>
                  <a:cubicBezTo>
                    <a:pt x="22296501" y="0"/>
                    <a:pt x="22364700" y="68199"/>
                    <a:pt x="22364700" y="152400"/>
                  </a:cubicBezTo>
                  <a:lnTo>
                    <a:pt x="22364700" y="762000"/>
                  </a:lnTo>
                  <a:cubicBezTo>
                    <a:pt x="22364700" y="846201"/>
                    <a:pt x="22296501" y="914400"/>
                    <a:pt x="22212300" y="914400"/>
                  </a:cubicBezTo>
                  <a:lnTo>
                    <a:pt x="152400" y="914400"/>
                  </a:lnTo>
                  <a:cubicBezTo>
                    <a:pt x="68199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071C3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49" id="49"/>
          <p:cNvSpPr txBox="true"/>
          <p:nvPr/>
        </p:nvSpPr>
        <p:spPr>
          <a:xfrm rot="0">
            <a:off x="1177290" y="9394507"/>
            <a:ext cx="15961995" cy="34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2"/>
              </a:lnSpc>
            </a:pPr>
            <a:r>
              <a:rPr lang="en-US" sz="186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BERAKAR DI SERANG • BELAJAR GLOBAL • BERKONTRIBUSI UNTUK INDONESIA &amp; ASEAN</a:t>
            </a:r>
          </a:p>
        </p:txBody>
      </p:sp>
      <p:sp>
        <p:nvSpPr>
          <p:cNvPr name="Freeform 50" id="50"/>
          <p:cNvSpPr/>
          <p:nvPr/>
        </p:nvSpPr>
        <p:spPr>
          <a:xfrm flipH="false" flipV="false" rot="0">
            <a:off x="866775" y="6838950"/>
            <a:ext cx="266700" cy="266700"/>
          </a:xfrm>
          <a:custGeom>
            <a:avLst/>
            <a:gdLst/>
            <a:ahLst/>
            <a:cxnLst/>
            <a:rect r="r" b="b" t="t" l="l"/>
            <a:pathLst>
              <a:path h="266700" w="266700">
                <a:moveTo>
                  <a:pt x="0" y="0"/>
                </a:moveTo>
                <a:lnTo>
                  <a:pt x="266700" y="0"/>
                </a:lnTo>
                <a:lnTo>
                  <a:pt x="2667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71525" y="771525"/>
            <a:ext cx="11715750" cy="1402405"/>
            <a:chOff x="0" y="0"/>
            <a:chExt cx="15621000" cy="186987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5621000" cy="1869873"/>
            </a:xfrm>
            <a:custGeom>
              <a:avLst/>
              <a:gdLst/>
              <a:ahLst/>
              <a:cxnLst/>
              <a:rect r="r" b="b" t="t" l="l"/>
              <a:pathLst>
                <a:path h="1869873" w="15621000">
                  <a:moveTo>
                    <a:pt x="0" y="0"/>
                  </a:moveTo>
                  <a:lnTo>
                    <a:pt x="15621000" y="0"/>
                  </a:lnTo>
                  <a:lnTo>
                    <a:pt x="15621000" y="1869873"/>
                  </a:lnTo>
                  <a:lnTo>
                    <a:pt x="0" y="186987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26102" r="0" b="-99455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-9525"/>
              <a:ext cx="15621000" cy="1879398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7019"/>
                </a:lnSpc>
              </a:pPr>
              <a:r>
                <a:rPr lang="en-US" sz="5849" b="true">
                  <a:solidFill>
                    <a:srgbClr val="071C3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MUHAMD YANI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564356" y="2936081"/>
            <a:ext cx="12758738" cy="5472112"/>
            <a:chOff x="0" y="0"/>
            <a:chExt cx="17011650" cy="729615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7011650" cy="7296150"/>
            </a:xfrm>
            <a:custGeom>
              <a:avLst/>
              <a:gdLst/>
              <a:ahLst/>
              <a:cxnLst/>
              <a:rect r="r" b="b" t="t" l="l"/>
              <a:pathLst>
                <a:path h="7296150" w="17011650">
                  <a:moveTo>
                    <a:pt x="0" y="152781"/>
                  </a:moveTo>
                  <a:cubicBezTo>
                    <a:pt x="0" y="68453"/>
                    <a:pt x="68453" y="0"/>
                    <a:pt x="152781" y="0"/>
                  </a:cubicBezTo>
                  <a:lnTo>
                    <a:pt x="16858869" y="0"/>
                  </a:lnTo>
                  <a:cubicBezTo>
                    <a:pt x="16943197" y="0"/>
                    <a:pt x="17011650" y="68453"/>
                    <a:pt x="17011650" y="152781"/>
                  </a:cubicBezTo>
                  <a:lnTo>
                    <a:pt x="17011650" y="7143369"/>
                  </a:lnTo>
                  <a:cubicBezTo>
                    <a:pt x="17011650" y="7227697"/>
                    <a:pt x="16943197" y="7296150"/>
                    <a:pt x="16858869" y="7296150"/>
                  </a:cubicBezTo>
                  <a:lnTo>
                    <a:pt x="152781" y="7296150"/>
                  </a:lnTo>
                  <a:cubicBezTo>
                    <a:pt x="68453" y="7296150"/>
                    <a:pt x="0" y="7227697"/>
                    <a:pt x="0" y="7143369"/>
                  </a:cubicBezTo>
                  <a:close/>
                </a:path>
              </a:pathLst>
            </a:custGeom>
            <a:solidFill>
              <a:srgbClr val="FFFDF9"/>
            </a:solidFill>
            <a:ln w="14288" cap="sq">
              <a:solidFill>
                <a:srgbClr val="E8DED2"/>
              </a:solidFill>
              <a:prstDash val="solid"/>
              <a:miter/>
            </a:ln>
          </p:spPr>
        </p:sp>
      </p:grpSp>
      <p:grpSp>
        <p:nvGrpSpPr>
          <p:cNvPr name="Group 9" id="9"/>
          <p:cNvGrpSpPr/>
          <p:nvPr/>
        </p:nvGrpSpPr>
        <p:grpSpPr>
          <a:xfrm rot="0">
            <a:off x="771525" y="3171825"/>
            <a:ext cx="3571875" cy="100012"/>
            <a:chOff x="0" y="0"/>
            <a:chExt cx="4762500" cy="13335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4762500" cy="133350"/>
            </a:xfrm>
            <a:custGeom>
              <a:avLst/>
              <a:gdLst/>
              <a:ahLst/>
              <a:cxnLst/>
              <a:rect r="r" b="b" t="t" l="l"/>
              <a:pathLst>
                <a:path h="133350" w="4762500">
                  <a:moveTo>
                    <a:pt x="0" y="0"/>
                  </a:moveTo>
                  <a:lnTo>
                    <a:pt x="4762500" y="0"/>
                  </a:lnTo>
                  <a:lnTo>
                    <a:pt x="476250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27C2D4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1" id="11"/>
          <p:cNvGrpSpPr/>
          <p:nvPr/>
        </p:nvGrpSpPr>
        <p:grpSpPr>
          <a:xfrm rot="0">
            <a:off x="771525" y="6743700"/>
            <a:ext cx="457200" cy="457200"/>
            <a:chOff x="0" y="0"/>
            <a:chExt cx="609600" cy="609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609600" cy="609600"/>
            </a:xfrm>
            <a:custGeom>
              <a:avLst/>
              <a:gdLst/>
              <a:ahLst/>
              <a:cxnLst/>
              <a:rect r="r" b="b" t="t" l="l"/>
              <a:pathLst>
                <a:path h="609600" w="6096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57200" y="0"/>
                  </a:lnTo>
                  <a:cubicBezTo>
                    <a:pt x="541401" y="0"/>
                    <a:pt x="609600" y="68199"/>
                    <a:pt x="609600" y="152400"/>
                  </a:cubicBezTo>
                  <a:lnTo>
                    <a:pt x="609600" y="457200"/>
                  </a:lnTo>
                  <a:cubicBezTo>
                    <a:pt x="609600" y="541401"/>
                    <a:pt x="541401" y="609600"/>
                    <a:pt x="457200" y="609600"/>
                  </a:cubicBezTo>
                  <a:lnTo>
                    <a:pt x="152400" y="609600"/>
                  </a:lnTo>
                  <a:cubicBezTo>
                    <a:pt x="68199" y="609600"/>
                    <a:pt x="0" y="541401"/>
                    <a:pt x="0" y="457200"/>
                  </a:cubicBez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771525" y="7343775"/>
            <a:ext cx="457200" cy="457200"/>
            <a:chOff x="0" y="0"/>
            <a:chExt cx="609600" cy="6096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609600" cy="609600"/>
            </a:xfrm>
            <a:custGeom>
              <a:avLst/>
              <a:gdLst/>
              <a:ahLst/>
              <a:cxnLst/>
              <a:rect r="r" b="b" t="t" l="l"/>
              <a:pathLst>
                <a:path h="609600" w="6096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57200" y="0"/>
                  </a:lnTo>
                  <a:cubicBezTo>
                    <a:pt x="541401" y="0"/>
                    <a:pt x="609600" y="68199"/>
                    <a:pt x="609600" y="152400"/>
                  </a:cubicBezTo>
                  <a:lnTo>
                    <a:pt x="609600" y="457200"/>
                  </a:lnTo>
                  <a:cubicBezTo>
                    <a:pt x="609600" y="541401"/>
                    <a:pt x="541401" y="609600"/>
                    <a:pt x="457200" y="609600"/>
                  </a:cubicBezTo>
                  <a:lnTo>
                    <a:pt x="152400" y="609600"/>
                  </a:lnTo>
                  <a:cubicBezTo>
                    <a:pt x="68199" y="609600"/>
                    <a:pt x="0" y="541401"/>
                    <a:pt x="0" y="457200"/>
                  </a:cubicBezTo>
                  <a:close/>
                </a:path>
              </a:pathLst>
            </a:custGeom>
            <a:solidFill>
              <a:srgbClr val="0A66C2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771525" y="7358062"/>
            <a:ext cx="457200" cy="428625"/>
            <a:chOff x="0" y="0"/>
            <a:chExt cx="609600" cy="5715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09600" cy="571500"/>
            </a:xfrm>
            <a:custGeom>
              <a:avLst/>
              <a:gdLst/>
              <a:ahLst/>
              <a:cxnLst/>
              <a:rect r="r" b="b" t="t" l="l"/>
              <a:pathLst>
                <a:path h="571500" w="609600">
                  <a:moveTo>
                    <a:pt x="0" y="0"/>
                  </a:moveTo>
                  <a:lnTo>
                    <a:pt x="609600" y="0"/>
                  </a:lnTo>
                  <a:lnTo>
                    <a:pt x="609600" y="571500"/>
                  </a:lnTo>
                  <a:lnTo>
                    <a:pt x="0" y="571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70284" t="0" r="-70284" b="0"/>
              </a:stretch>
            </a:blip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9525"/>
              <a:ext cx="609600" cy="581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1628"/>
                </a:lnSpc>
              </a:pPr>
              <a:r>
                <a:rPr lang="en-US" sz="135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in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972050" y="3171825"/>
            <a:ext cx="3800475" cy="100012"/>
            <a:chOff x="0" y="0"/>
            <a:chExt cx="5067300" cy="13335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067300" cy="133350"/>
            </a:xfrm>
            <a:custGeom>
              <a:avLst/>
              <a:gdLst/>
              <a:ahLst/>
              <a:cxnLst/>
              <a:rect r="r" b="b" t="t" l="l"/>
              <a:pathLst>
                <a:path h="133350" w="5067300">
                  <a:moveTo>
                    <a:pt x="0" y="0"/>
                  </a:moveTo>
                  <a:lnTo>
                    <a:pt x="5067300" y="0"/>
                  </a:lnTo>
                  <a:lnTo>
                    <a:pt x="506730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0" id="20"/>
          <p:cNvGrpSpPr/>
          <p:nvPr/>
        </p:nvGrpSpPr>
        <p:grpSpPr>
          <a:xfrm rot="0">
            <a:off x="9315450" y="3171825"/>
            <a:ext cx="3800475" cy="100012"/>
            <a:chOff x="0" y="0"/>
            <a:chExt cx="5067300" cy="1333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5067300" cy="133350"/>
            </a:xfrm>
            <a:custGeom>
              <a:avLst/>
              <a:gdLst/>
              <a:ahLst/>
              <a:cxnLst/>
              <a:rect r="r" b="b" t="t" l="l"/>
              <a:pathLst>
                <a:path h="133350" w="5067300">
                  <a:moveTo>
                    <a:pt x="0" y="0"/>
                  </a:moveTo>
                  <a:lnTo>
                    <a:pt x="5067300" y="0"/>
                  </a:lnTo>
                  <a:lnTo>
                    <a:pt x="506730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13480256" y="1764506"/>
            <a:ext cx="4243388" cy="7215188"/>
            <a:chOff x="0" y="0"/>
            <a:chExt cx="5657850" cy="96202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657850" cy="9620250"/>
            </a:xfrm>
            <a:custGeom>
              <a:avLst/>
              <a:gdLst/>
              <a:ahLst/>
              <a:cxnLst/>
              <a:rect r="r" b="b" t="t" l="l"/>
              <a:pathLst>
                <a:path h="9620250" w="5657850">
                  <a:moveTo>
                    <a:pt x="0" y="155067"/>
                  </a:moveTo>
                  <a:cubicBezTo>
                    <a:pt x="0" y="69469"/>
                    <a:pt x="69469" y="0"/>
                    <a:pt x="155067" y="0"/>
                  </a:cubicBezTo>
                  <a:lnTo>
                    <a:pt x="5502783" y="0"/>
                  </a:lnTo>
                  <a:cubicBezTo>
                    <a:pt x="5588381" y="0"/>
                    <a:pt x="5657850" y="69469"/>
                    <a:pt x="5657850" y="155067"/>
                  </a:cubicBezTo>
                  <a:lnTo>
                    <a:pt x="5657850" y="9465183"/>
                  </a:lnTo>
                  <a:cubicBezTo>
                    <a:pt x="5657850" y="9550781"/>
                    <a:pt x="5588381" y="9620250"/>
                    <a:pt x="5502783" y="9620250"/>
                  </a:cubicBezTo>
                  <a:lnTo>
                    <a:pt x="155067" y="9620250"/>
                  </a:lnTo>
                  <a:cubicBezTo>
                    <a:pt x="69469" y="9620250"/>
                    <a:pt x="0" y="9550781"/>
                    <a:pt x="0" y="9465183"/>
                  </a:cubicBezTo>
                  <a:close/>
                </a:path>
              </a:pathLst>
            </a:custGeom>
            <a:solidFill>
              <a:srgbClr val="FFFFFF"/>
            </a:solidFill>
            <a:ln w="714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13658850" y="1943100"/>
            <a:ext cx="3886200" cy="6858000"/>
            <a:chOff x="0" y="0"/>
            <a:chExt cx="5181600" cy="91440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5181600" cy="9144000"/>
            </a:xfrm>
            <a:custGeom>
              <a:avLst/>
              <a:gdLst/>
              <a:ahLst/>
              <a:cxnLst/>
              <a:rect r="r" b="b" t="t" l="l"/>
              <a:pathLst>
                <a:path h="9144000" w="5181600">
                  <a:moveTo>
                    <a:pt x="0" y="0"/>
                  </a:moveTo>
                  <a:lnTo>
                    <a:pt x="5181600" y="0"/>
                  </a:lnTo>
                  <a:lnTo>
                    <a:pt x="5181600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29051" t="0" r="-3556" b="0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771525" y="9229725"/>
            <a:ext cx="16773525" cy="685800"/>
            <a:chOff x="0" y="0"/>
            <a:chExt cx="22364700" cy="914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2364700" cy="914400"/>
            </a:xfrm>
            <a:custGeom>
              <a:avLst/>
              <a:gdLst/>
              <a:ahLst/>
              <a:cxnLst/>
              <a:rect r="r" b="b" t="t" l="l"/>
              <a:pathLst>
                <a:path h="914400" w="223647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212300" y="0"/>
                  </a:lnTo>
                  <a:cubicBezTo>
                    <a:pt x="22296501" y="0"/>
                    <a:pt x="22364700" y="68199"/>
                    <a:pt x="22364700" y="152400"/>
                  </a:cubicBezTo>
                  <a:lnTo>
                    <a:pt x="22364700" y="762000"/>
                  </a:lnTo>
                  <a:cubicBezTo>
                    <a:pt x="22364700" y="846201"/>
                    <a:pt x="22296501" y="914400"/>
                    <a:pt x="22212300" y="914400"/>
                  </a:cubicBezTo>
                  <a:lnTo>
                    <a:pt x="152400" y="914400"/>
                  </a:lnTo>
                  <a:cubicBezTo>
                    <a:pt x="68199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071C3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8" id="28"/>
          <p:cNvSpPr txBox="true"/>
          <p:nvPr/>
        </p:nvSpPr>
        <p:spPr>
          <a:xfrm rot="0">
            <a:off x="862965" y="407670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SPEAKER PROFILE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91540" y="1793558"/>
            <a:ext cx="11532870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95"/>
              </a:lnSpc>
            </a:pPr>
            <a:r>
              <a:rPr lang="en-US" sz="2662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DARI ANAK TUKANG NASI GORENG KE HARVARD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91540" y="2417445"/>
            <a:ext cx="11961495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sz="1727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Human Development</a:t>
            </a:r>
            <a:r>
              <a:rPr lang="en-US" sz="1727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 • Harvard GSE Alumnus • Country Representative 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62965" y="3484245"/>
            <a:ext cx="3388995" cy="384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true">
                <a:solidFill>
                  <a:srgbClr val="27C2D4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AKAR &amp; PROFIL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62965" y="4065270"/>
            <a:ext cx="3388995" cy="1003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4"/>
              </a:lnSpc>
            </a:pPr>
            <a:r>
              <a:rPr lang="en-US" sz="311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ASLI SERANG</a:t>
            </a:r>
          </a:p>
          <a:p>
            <a:pPr algn="l">
              <a:lnSpc>
                <a:spcPts val="3734"/>
              </a:lnSpc>
            </a:pPr>
            <a:r>
              <a:rPr lang="en-US" sz="311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SEPENUHNYA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62965" y="5255895"/>
            <a:ext cx="3388995" cy="962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Lahir di Cibaliung.</a:t>
            </a:r>
          </a:p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Ayah, ibu, kakek, dan</a:t>
            </a:r>
          </a:p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nenek orang Cibaliung.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63040" y="6832282"/>
            <a:ext cx="2931795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sz="1727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@m</a:t>
            </a:r>
            <a:r>
              <a:rPr lang="en-US" sz="1727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uhamadyaniveritas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63040" y="7432357"/>
            <a:ext cx="2931795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b="true" sz="1727" u="sng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  <a:hlinkClick r:id="rId6" tooltip="https://www.linkedin.com/in/muhamadyani-yans?utm_source=share_via&amp;utm_content=profile&amp;utm_medium=member_android"/>
              </a:rPr>
              <a:t>Muhamad Yani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5063490" y="3484245"/>
            <a:ext cx="3617595" cy="384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30"/>
              </a:lnSpc>
            </a:pPr>
            <a:r>
              <a:rPr lang="en-US" sz="2025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BELAJAR &amp; BERKARYA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5063490" y="4122420"/>
            <a:ext cx="384619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77"/>
              </a:lnSpc>
            </a:pPr>
            <a:r>
              <a:rPr lang="en-US" sz="1981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S1 Agribisnis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063490" y="4779645"/>
            <a:ext cx="3617595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7"/>
              </a:lnSpc>
            </a:pPr>
            <a:r>
              <a:rPr lang="en-US" sz="153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Universitas Udayana Bali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063490" y="5427345"/>
            <a:ext cx="3846195" cy="304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08"/>
              </a:lnSpc>
            </a:pPr>
            <a:r>
              <a:rPr lang="en-US" sz="1923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Ed.M. Human Development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5063490" y="6008370"/>
            <a:ext cx="3846195" cy="238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7"/>
              </a:lnSpc>
            </a:pPr>
            <a:r>
              <a:rPr lang="en-US" sz="153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Harvard | LPDP Scholarship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5063490" y="6684645"/>
            <a:ext cx="3846195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54"/>
              </a:lnSpc>
            </a:pPr>
            <a:r>
              <a:rPr lang="en-US" sz="2045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Country Representative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5063490" y="7256145"/>
            <a:ext cx="3846195" cy="276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25"/>
              </a:lnSpc>
            </a:pPr>
            <a:r>
              <a:rPr lang="en-US" sz="1687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USINDO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9406890" y="3493770"/>
            <a:ext cx="3846195" cy="375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71"/>
              </a:lnSpc>
            </a:pPr>
            <a:r>
              <a:rPr lang="en-US" sz="1893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LEADERSHIP &amp; COMMUNITY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9406890" y="4122420"/>
            <a:ext cx="3617595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95"/>
              </a:lnSpc>
            </a:pPr>
            <a:r>
              <a:rPr lang="en-US" sz="2662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Founder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9406890" y="4703445"/>
            <a:ext cx="3674745" cy="428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97"/>
              </a:lnSpc>
            </a:pPr>
            <a:r>
              <a:rPr lang="en-US" sz="2831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Leuweung Hub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9406890" y="5817870"/>
            <a:ext cx="3617595" cy="257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sz="1727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2022-2026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406890" y="6370320"/>
            <a:ext cx="3709035" cy="638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12"/>
              </a:lnSpc>
            </a:pPr>
            <a:r>
              <a:rPr lang="en-US" sz="2010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41.000+ Pelajar terbantu</a:t>
            </a:r>
          </a:p>
          <a:p>
            <a:pPr algn="l">
              <a:lnSpc>
                <a:spcPts val="2532"/>
              </a:lnSpc>
            </a:pPr>
            <a:r>
              <a:rPr lang="en-US" sz="2110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34 Provinsi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9406890" y="7379970"/>
            <a:ext cx="3674745" cy="723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93"/>
              </a:lnSpc>
            </a:pPr>
            <a:r>
              <a:rPr lang="en-US" sz="1577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Menghubungkan awardees, alumni, dan mitra lintas akademia–industri–pemerintah.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177290" y="9394507"/>
            <a:ext cx="15961995" cy="34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32"/>
              </a:lnSpc>
            </a:pPr>
            <a:r>
              <a:rPr lang="en-US" sz="186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BERAKAR DI SERANG • BELAJAR GLOBAL • BERKONTRIBUSI UNTUK INDONESIA &amp; ASEAN</a:t>
            </a:r>
          </a:p>
        </p:txBody>
      </p:sp>
      <p:sp>
        <p:nvSpPr>
          <p:cNvPr name="Freeform 50" id="50"/>
          <p:cNvSpPr/>
          <p:nvPr/>
        </p:nvSpPr>
        <p:spPr>
          <a:xfrm flipH="false" flipV="false" rot="0">
            <a:off x="866775" y="6838950"/>
            <a:ext cx="266700" cy="266700"/>
          </a:xfrm>
          <a:custGeom>
            <a:avLst/>
            <a:gdLst/>
            <a:ahLst/>
            <a:cxnLst/>
            <a:rect r="r" b="b" t="t" l="l"/>
            <a:pathLst>
              <a:path h="266700" w="266700">
                <a:moveTo>
                  <a:pt x="0" y="0"/>
                </a:moveTo>
                <a:lnTo>
                  <a:pt x="266700" y="0"/>
                </a:lnTo>
                <a:lnTo>
                  <a:pt x="266700" y="266700"/>
                </a:lnTo>
                <a:lnTo>
                  <a:pt x="0" y="2667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920115" y="464820"/>
            <a:ext cx="41033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WHY STUDY ABROAD?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05815" y="807720"/>
            <a:ext cx="1131570" cy="1403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620"/>
              </a:lnSpc>
            </a:pPr>
            <a:r>
              <a:rPr lang="en-US" sz="8850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“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943100" y="1285875"/>
            <a:ext cx="7515225" cy="57150"/>
            <a:chOff x="0" y="0"/>
            <a:chExt cx="10020300" cy="76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020300" cy="76200"/>
            </a:xfrm>
            <a:custGeom>
              <a:avLst/>
              <a:gdLst/>
              <a:ahLst/>
              <a:cxnLst/>
              <a:rect r="r" b="b" t="t" l="l"/>
              <a:pathLst>
                <a:path h="76200" w="10020300">
                  <a:moveTo>
                    <a:pt x="0" y="0"/>
                  </a:moveTo>
                  <a:lnTo>
                    <a:pt x="10020300" y="0"/>
                  </a:lnTo>
                  <a:lnTo>
                    <a:pt x="100203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27C2D4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920115" y="2217420"/>
            <a:ext cx="9103995" cy="1280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Belajar di luar negeri bukan sekadar mengejar gelar.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20115" y="3741420"/>
            <a:ext cx="9103995" cy="52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41"/>
              </a:lnSpc>
            </a:pPr>
            <a:r>
              <a:rPr lang="en-US" sz="2535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Ia memperluas ekosistem yang dapat kita jangkau: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828675" y="4657725"/>
            <a:ext cx="257175" cy="100012"/>
            <a:chOff x="0" y="0"/>
            <a:chExt cx="342900" cy="13335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342900" cy="133350"/>
            </a:xfrm>
            <a:custGeom>
              <a:avLst/>
              <a:gdLst/>
              <a:ahLst/>
              <a:cxnLst/>
              <a:rect r="r" b="b" t="t" l="l"/>
              <a:pathLst>
                <a:path h="133350" w="342900">
                  <a:moveTo>
                    <a:pt x="0" y="0"/>
                  </a:moveTo>
                  <a:lnTo>
                    <a:pt x="342900" y="0"/>
                  </a:lnTo>
                  <a:lnTo>
                    <a:pt x="34290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1314450" y="4486275"/>
            <a:ext cx="8429625" cy="542925"/>
            <a:chOff x="0" y="0"/>
            <a:chExt cx="11239500" cy="7239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1239500" cy="723900"/>
            </a:xfrm>
            <a:custGeom>
              <a:avLst/>
              <a:gdLst/>
              <a:ahLst/>
              <a:cxnLst/>
              <a:rect r="r" b="b" t="t" l="l"/>
              <a:pathLst>
                <a:path h="723900" w="11239500">
                  <a:moveTo>
                    <a:pt x="0" y="0"/>
                  </a:moveTo>
                  <a:lnTo>
                    <a:pt x="11239500" y="0"/>
                  </a:lnTo>
                  <a:lnTo>
                    <a:pt x="112395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2530" r="0" b="-252530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9525"/>
              <a:ext cx="11239500" cy="733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37"/>
                </a:lnSpc>
              </a:pPr>
              <a:r>
                <a:rPr lang="en-US" sz="2197" b="true">
                  <a:solidFill>
                    <a:srgbClr val="2366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TEKNOLOGI YANG SEDANG DIBANGUN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28675" y="5343525"/>
            <a:ext cx="257175" cy="100012"/>
            <a:chOff x="0" y="0"/>
            <a:chExt cx="342900" cy="13335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42900" cy="133350"/>
            </a:xfrm>
            <a:custGeom>
              <a:avLst/>
              <a:gdLst/>
              <a:ahLst/>
              <a:cxnLst/>
              <a:rect r="r" b="b" t="t" l="l"/>
              <a:pathLst>
                <a:path h="133350" w="342900">
                  <a:moveTo>
                    <a:pt x="0" y="0"/>
                  </a:moveTo>
                  <a:lnTo>
                    <a:pt x="342900" y="0"/>
                  </a:lnTo>
                  <a:lnTo>
                    <a:pt x="34290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1314450" y="5172075"/>
            <a:ext cx="8429625" cy="542925"/>
            <a:chOff x="0" y="0"/>
            <a:chExt cx="11239500" cy="7239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1239500" cy="723900"/>
            </a:xfrm>
            <a:custGeom>
              <a:avLst/>
              <a:gdLst/>
              <a:ahLst/>
              <a:cxnLst/>
              <a:rect r="r" b="b" t="t" l="l"/>
              <a:pathLst>
                <a:path h="723900" w="11239500">
                  <a:moveTo>
                    <a:pt x="0" y="0"/>
                  </a:moveTo>
                  <a:lnTo>
                    <a:pt x="11239500" y="0"/>
                  </a:lnTo>
                  <a:lnTo>
                    <a:pt x="112395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2530" r="0" b="-25253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11239500" cy="733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37"/>
                </a:lnSpc>
              </a:pPr>
              <a:r>
                <a:rPr lang="en-US" sz="2197" b="true">
                  <a:solidFill>
                    <a:srgbClr val="7B5C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RISET TERKINI YANG SEDANG DIPERDEBATKAN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828675" y="6029325"/>
            <a:ext cx="257175" cy="100012"/>
            <a:chOff x="0" y="0"/>
            <a:chExt cx="342900" cy="13335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42900" cy="133350"/>
            </a:xfrm>
            <a:custGeom>
              <a:avLst/>
              <a:gdLst/>
              <a:ahLst/>
              <a:cxnLst/>
              <a:rect r="r" b="b" t="t" l="l"/>
              <a:pathLst>
                <a:path h="133350" w="342900">
                  <a:moveTo>
                    <a:pt x="0" y="0"/>
                  </a:moveTo>
                  <a:lnTo>
                    <a:pt x="342900" y="0"/>
                  </a:lnTo>
                  <a:lnTo>
                    <a:pt x="34290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2" id="22"/>
          <p:cNvGrpSpPr/>
          <p:nvPr/>
        </p:nvGrpSpPr>
        <p:grpSpPr>
          <a:xfrm rot="0">
            <a:off x="1314450" y="5857875"/>
            <a:ext cx="8429625" cy="542925"/>
            <a:chOff x="0" y="0"/>
            <a:chExt cx="11239500" cy="7239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1239500" cy="723900"/>
            </a:xfrm>
            <a:custGeom>
              <a:avLst/>
              <a:gdLst/>
              <a:ahLst/>
              <a:cxnLst/>
              <a:rect r="r" b="b" t="t" l="l"/>
              <a:pathLst>
                <a:path h="723900" w="11239500">
                  <a:moveTo>
                    <a:pt x="0" y="0"/>
                  </a:moveTo>
                  <a:lnTo>
                    <a:pt x="11239500" y="0"/>
                  </a:lnTo>
                  <a:lnTo>
                    <a:pt x="112395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2530" r="0" b="-252530"/>
              </a:stretch>
            </a:blip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9525"/>
              <a:ext cx="11239500" cy="733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37"/>
                </a:lnSpc>
              </a:pPr>
              <a:r>
                <a:rPr lang="en-US" sz="2197" b="true">
                  <a:solidFill>
                    <a:srgbClr val="FF6B4A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TOKOH YANG SEDANG MEMBENTUK DUNIA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28675" y="6715125"/>
            <a:ext cx="257175" cy="100012"/>
            <a:chOff x="0" y="0"/>
            <a:chExt cx="342900" cy="1333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342900" cy="133350"/>
            </a:xfrm>
            <a:custGeom>
              <a:avLst/>
              <a:gdLst/>
              <a:ahLst/>
              <a:cxnLst/>
              <a:rect r="r" b="b" t="t" l="l"/>
              <a:pathLst>
                <a:path h="133350" w="342900">
                  <a:moveTo>
                    <a:pt x="0" y="0"/>
                  </a:moveTo>
                  <a:lnTo>
                    <a:pt x="342900" y="0"/>
                  </a:lnTo>
                  <a:lnTo>
                    <a:pt x="342900" y="133350"/>
                  </a:lnTo>
                  <a:lnTo>
                    <a:pt x="0" y="13335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1314450" y="6543675"/>
            <a:ext cx="8429625" cy="542925"/>
            <a:chOff x="0" y="0"/>
            <a:chExt cx="11239500" cy="7239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1239500" cy="723900"/>
            </a:xfrm>
            <a:custGeom>
              <a:avLst/>
              <a:gdLst/>
              <a:ahLst/>
              <a:cxnLst/>
              <a:rect r="r" b="b" t="t" l="l"/>
              <a:pathLst>
                <a:path h="723900" w="11239500">
                  <a:moveTo>
                    <a:pt x="0" y="0"/>
                  </a:moveTo>
                  <a:lnTo>
                    <a:pt x="11239500" y="0"/>
                  </a:lnTo>
                  <a:lnTo>
                    <a:pt x="11239500" y="723900"/>
                  </a:lnTo>
                  <a:lnTo>
                    <a:pt x="0" y="7239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2530" r="0" b="-252530"/>
              </a:stretch>
            </a:blip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9525"/>
              <a:ext cx="11239500" cy="7334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637"/>
                </a:lnSpc>
              </a:pPr>
              <a:r>
                <a:rPr lang="en-US" sz="2197" b="true">
                  <a:solidFill>
                    <a:srgbClr val="38C79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JEJARING YANG MENANTANG CARA BERPIKIR</a:t>
              </a: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920115" y="7551420"/>
            <a:ext cx="9103995" cy="1261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65"/>
              </a:lnSpc>
            </a:pPr>
            <a:r>
              <a:rPr lang="en-US" sz="2637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Nilainya bukan pada seberapa jauh kita pergi, tetapi pada apa yang kita bawa pulang untuk menyelesaikan masalah di rumah.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920115" y="9103995"/>
            <a:ext cx="410337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3"/>
              </a:lnSpc>
            </a:pPr>
            <a:r>
              <a:rPr lang="en-US" sz="1727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— Fauzan Rahman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006840" y="8761095"/>
            <a:ext cx="817245" cy="908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6794"/>
              </a:lnSpc>
            </a:pPr>
            <a:r>
              <a:rPr lang="en-US" sz="5662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”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10708481" y="507206"/>
            <a:ext cx="6929438" cy="9158288"/>
            <a:chOff x="0" y="0"/>
            <a:chExt cx="9239250" cy="1221105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9239250" cy="12211050"/>
            </a:xfrm>
            <a:custGeom>
              <a:avLst/>
              <a:gdLst/>
              <a:ahLst/>
              <a:cxnLst/>
              <a:rect r="r" b="b" t="t" l="l"/>
              <a:pathLst>
                <a:path h="12211050" w="9239250">
                  <a:moveTo>
                    <a:pt x="0" y="154051"/>
                  </a:moveTo>
                  <a:cubicBezTo>
                    <a:pt x="0" y="68961"/>
                    <a:pt x="68961" y="0"/>
                    <a:pt x="154051" y="0"/>
                  </a:cubicBezTo>
                  <a:lnTo>
                    <a:pt x="9085199" y="0"/>
                  </a:lnTo>
                  <a:cubicBezTo>
                    <a:pt x="9170289" y="0"/>
                    <a:pt x="9239250" y="68961"/>
                    <a:pt x="9239250" y="154051"/>
                  </a:cubicBezTo>
                  <a:lnTo>
                    <a:pt x="9239250" y="12056999"/>
                  </a:lnTo>
                  <a:cubicBezTo>
                    <a:pt x="9239250" y="12142089"/>
                    <a:pt x="9170289" y="12211050"/>
                    <a:pt x="9085199" y="12211050"/>
                  </a:cubicBezTo>
                  <a:lnTo>
                    <a:pt x="154051" y="12211050"/>
                  </a:lnTo>
                  <a:cubicBezTo>
                    <a:pt x="68961" y="12211050"/>
                    <a:pt x="0" y="12142089"/>
                    <a:pt x="0" y="12056999"/>
                  </a:cubicBezTo>
                  <a:close/>
                </a:path>
              </a:pathLst>
            </a:custGeom>
            <a:solidFill>
              <a:srgbClr val="FFFFFF"/>
            </a:solidFill>
            <a:ln w="71438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35" id="35"/>
          <p:cNvGrpSpPr/>
          <p:nvPr/>
        </p:nvGrpSpPr>
        <p:grpSpPr>
          <a:xfrm rot="0">
            <a:off x="10887075" y="685800"/>
            <a:ext cx="6572250" cy="8801100"/>
            <a:chOff x="0" y="0"/>
            <a:chExt cx="8763000" cy="117348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763000" cy="11734800"/>
            </a:xfrm>
            <a:custGeom>
              <a:avLst/>
              <a:gdLst/>
              <a:ahLst/>
              <a:cxnLst/>
              <a:rect r="r" b="b" t="t" l="l"/>
              <a:pathLst>
                <a:path h="11734800" w="8763000">
                  <a:moveTo>
                    <a:pt x="0" y="0"/>
                  </a:moveTo>
                  <a:lnTo>
                    <a:pt x="8763000" y="0"/>
                  </a:lnTo>
                  <a:lnTo>
                    <a:pt x="8763000" y="11734800"/>
                  </a:lnTo>
                  <a:lnTo>
                    <a:pt x="0" y="1173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16378" r="0" b="-16378"/>
              </a:stretch>
            </a:blipFill>
          </p:spPr>
        </p:sp>
      </p:grpSp>
      <p:grpSp>
        <p:nvGrpSpPr>
          <p:cNvPr name="Group 37" id="37"/>
          <p:cNvGrpSpPr/>
          <p:nvPr/>
        </p:nvGrpSpPr>
        <p:grpSpPr>
          <a:xfrm rot="0">
            <a:off x="10887075" y="8801100"/>
            <a:ext cx="6572250" cy="685800"/>
            <a:chOff x="0" y="0"/>
            <a:chExt cx="8763000" cy="9144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763000" cy="914400"/>
            </a:xfrm>
            <a:custGeom>
              <a:avLst/>
              <a:gdLst/>
              <a:ahLst/>
              <a:cxnLst/>
              <a:rect r="r" b="b" t="t" l="l"/>
              <a:pathLst>
                <a:path h="914400" w="8763000">
                  <a:moveTo>
                    <a:pt x="0" y="0"/>
                  </a:moveTo>
                  <a:lnTo>
                    <a:pt x="8763000" y="0"/>
                  </a:lnTo>
                  <a:lnTo>
                    <a:pt x="8763000" y="914400"/>
                  </a:lnTo>
                  <a:lnTo>
                    <a:pt x="0" y="914400"/>
                  </a:lnTo>
                  <a:close/>
                </a:path>
              </a:pathLst>
            </a:custGeom>
            <a:solidFill>
              <a:srgbClr val="071C3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9" id="39"/>
          <p:cNvSpPr txBox="true"/>
          <p:nvPr/>
        </p:nvSpPr>
        <p:spPr>
          <a:xfrm rot="0">
            <a:off x="11235690" y="8980170"/>
            <a:ext cx="5875020" cy="318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2"/>
              </a:lnSpc>
            </a:pPr>
            <a:r>
              <a:rPr lang="en-US" sz="163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RUANG SIDANG UMUM PBB • NEW YORK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01  WHY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2493816" cy="114300"/>
            <a:chOff x="0" y="0"/>
            <a:chExt cx="3325089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325114" cy="152400"/>
            </a:xfrm>
            <a:custGeom>
              <a:avLst/>
              <a:gdLst/>
              <a:ahLst/>
              <a:cxnLst/>
              <a:rect r="r" b="b" t="t" l="l"/>
              <a:pathLst>
                <a:path h="152400" w="3325114">
                  <a:moveTo>
                    <a:pt x="0" y="0"/>
                  </a:moveTo>
                  <a:lnTo>
                    <a:pt x="3325114" y="0"/>
                  </a:lnTo>
                  <a:lnTo>
                    <a:pt x="3325114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5800" y="828675"/>
            <a:ext cx="16287750" cy="1028700"/>
            <a:chOff x="0" y="0"/>
            <a:chExt cx="21717000" cy="13716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170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8513" r="0" b="-25851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1717000" cy="13906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400"/>
                </a:lnSpc>
              </a:pPr>
              <a:r>
                <a:rPr lang="en-US" sz="4500" b="true">
                  <a:solidFill>
                    <a:srgbClr val="102A4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Hari Ini Kita Tidak Mengejar CV Sempurna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85800" y="1957388"/>
            <a:ext cx="16916400" cy="28575"/>
            <a:chOff x="0" y="0"/>
            <a:chExt cx="22555200" cy="38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C7D2E1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805815" y="2026920"/>
            <a:ext cx="9818370" cy="52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Kita membangun struktur yang bisa terus diisi.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0" y="3057525"/>
            <a:ext cx="6096048" cy="6543675"/>
            <a:chOff x="0" y="0"/>
            <a:chExt cx="8128064" cy="87249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28127" cy="8724900"/>
            </a:xfrm>
            <a:custGeom>
              <a:avLst/>
              <a:gdLst/>
              <a:ahLst/>
              <a:cxnLst/>
              <a:rect r="r" b="b" t="t" l="l"/>
              <a:pathLst>
                <a:path h="8724900" w="8128127">
                  <a:moveTo>
                    <a:pt x="0" y="0"/>
                  </a:moveTo>
                  <a:lnTo>
                    <a:pt x="8128127" y="0"/>
                  </a:lnTo>
                  <a:lnTo>
                    <a:pt x="8128127" y="8724900"/>
                  </a:lnTo>
                  <a:lnTo>
                    <a:pt x="0" y="87249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748665" y="3665220"/>
            <a:ext cx="1245870" cy="83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19"/>
              </a:lnSpc>
            </a:pPr>
            <a:r>
              <a:rPr lang="en-US" sz="5099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48665" y="4922520"/>
            <a:ext cx="4531995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ARAH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657225" y="5943600"/>
            <a:ext cx="4714875" cy="2257425"/>
            <a:chOff x="0" y="0"/>
            <a:chExt cx="6286500" cy="30099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286500" cy="3009900"/>
            </a:xfrm>
            <a:custGeom>
              <a:avLst/>
              <a:gdLst/>
              <a:ahLst/>
              <a:cxnLst/>
              <a:rect r="r" b="b" t="t" l="l"/>
              <a:pathLst>
                <a:path h="3009900" w="6286500">
                  <a:moveTo>
                    <a:pt x="0" y="0"/>
                  </a:moveTo>
                  <a:lnTo>
                    <a:pt x="6286500" y="0"/>
                  </a:lnTo>
                  <a:lnTo>
                    <a:pt x="6286500" y="3009900"/>
                  </a:lnTo>
                  <a:lnTo>
                    <a:pt x="0" y="30099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30" t="0" r="-11430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0"/>
              <a:ext cx="6286500" cy="300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75"/>
                </a:lnSpc>
              </a:pPr>
              <a:r>
                <a:rPr lang="en-US" sz="28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Saya ingin dikenal sebagai…</a:t>
              </a:r>
            </a:p>
          </p:txBody>
        </p:sp>
      </p:grpSp>
      <p:grpSp>
        <p:nvGrpSpPr>
          <p:cNvPr name="Group 22" id="22"/>
          <p:cNvGrpSpPr/>
          <p:nvPr/>
        </p:nvGrpSpPr>
        <p:grpSpPr>
          <a:xfrm rot="0">
            <a:off x="6096048" y="3057525"/>
            <a:ext cx="6096048" cy="6543675"/>
            <a:chOff x="0" y="0"/>
            <a:chExt cx="8128064" cy="87249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127" cy="8724900"/>
            </a:xfrm>
            <a:custGeom>
              <a:avLst/>
              <a:gdLst/>
              <a:ahLst/>
              <a:cxnLst/>
              <a:rect r="r" b="b" t="t" l="l"/>
              <a:pathLst>
                <a:path h="8724900" w="8128127">
                  <a:moveTo>
                    <a:pt x="0" y="0"/>
                  </a:moveTo>
                  <a:lnTo>
                    <a:pt x="8128127" y="0"/>
                  </a:lnTo>
                  <a:lnTo>
                    <a:pt x="8128127" y="8724900"/>
                  </a:lnTo>
                  <a:lnTo>
                    <a:pt x="0" y="87249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4" id="24"/>
          <p:cNvSpPr txBox="true"/>
          <p:nvPr/>
        </p:nvSpPr>
        <p:spPr>
          <a:xfrm rot="0">
            <a:off x="6844713" y="3665220"/>
            <a:ext cx="1245870" cy="83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19"/>
              </a:lnSpc>
            </a:pPr>
            <a:r>
              <a:rPr lang="en-US" sz="5099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6844713" y="4922520"/>
            <a:ext cx="4531995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CERITA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6753273" y="5943600"/>
            <a:ext cx="4714875" cy="2257425"/>
            <a:chOff x="0" y="0"/>
            <a:chExt cx="6286500" cy="30099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6286500" cy="3009900"/>
            </a:xfrm>
            <a:custGeom>
              <a:avLst/>
              <a:gdLst/>
              <a:ahLst/>
              <a:cxnLst/>
              <a:rect r="r" b="b" t="t" l="l"/>
              <a:pathLst>
                <a:path h="3009900" w="6286500">
                  <a:moveTo>
                    <a:pt x="0" y="0"/>
                  </a:moveTo>
                  <a:lnTo>
                    <a:pt x="6286500" y="0"/>
                  </a:lnTo>
                  <a:lnTo>
                    <a:pt x="6286500" y="3009900"/>
                  </a:lnTo>
                  <a:lnTo>
                    <a:pt x="0" y="30099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30" t="0" r="-11430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0"/>
              <a:ext cx="6286500" cy="300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75"/>
                </a:lnSpc>
              </a:pPr>
              <a:r>
                <a:rPr lang="en-US" sz="28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Pemantik → pilihan → tindakan → bukti → arah berikutnya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2192095" y="3057525"/>
            <a:ext cx="6096048" cy="6543675"/>
            <a:chOff x="0" y="0"/>
            <a:chExt cx="8128064" cy="87249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127" cy="8724900"/>
            </a:xfrm>
            <a:custGeom>
              <a:avLst/>
              <a:gdLst/>
              <a:ahLst/>
              <a:cxnLst/>
              <a:rect r="r" b="b" t="t" l="l"/>
              <a:pathLst>
                <a:path h="8724900" w="8128127">
                  <a:moveTo>
                    <a:pt x="0" y="0"/>
                  </a:moveTo>
                  <a:lnTo>
                    <a:pt x="8128127" y="0"/>
                  </a:lnTo>
                  <a:lnTo>
                    <a:pt x="8128127" y="8724900"/>
                  </a:lnTo>
                  <a:lnTo>
                    <a:pt x="0" y="87249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1" id="31"/>
          <p:cNvSpPr txBox="true"/>
          <p:nvPr/>
        </p:nvSpPr>
        <p:spPr>
          <a:xfrm rot="0">
            <a:off x="12940760" y="3665220"/>
            <a:ext cx="1245870" cy="832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119"/>
              </a:lnSpc>
            </a:pPr>
            <a:r>
              <a:rPr lang="en-US" sz="5099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940760" y="4922520"/>
            <a:ext cx="4531995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BULLET CV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12849320" y="5943600"/>
            <a:ext cx="4714875" cy="2257425"/>
            <a:chOff x="0" y="0"/>
            <a:chExt cx="6286500" cy="30099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286500" cy="3009900"/>
            </a:xfrm>
            <a:custGeom>
              <a:avLst/>
              <a:gdLst/>
              <a:ahLst/>
              <a:cxnLst/>
              <a:rect r="r" b="b" t="t" l="l"/>
              <a:pathLst>
                <a:path h="3009900" w="6286500">
                  <a:moveTo>
                    <a:pt x="0" y="0"/>
                  </a:moveTo>
                  <a:lnTo>
                    <a:pt x="6286500" y="0"/>
                  </a:lnTo>
                  <a:lnTo>
                    <a:pt x="6286500" y="3009900"/>
                  </a:lnTo>
                  <a:lnTo>
                    <a:pt x="0" y="30099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1430" t="0" r="-11430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0"/>
              <a:ext cx="6286500" cy="30099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75"/>
                </a:lnSpc>
              </a:pPr>
              <a:r>
                <a:rPr lang="en-US" sz="28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Action verb + scope + result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1C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01  WHY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92815" y="350520"/>
            <a:ext cx="5674995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5"/>
              </a:lnSpc>
            </a:pPr>
            <a:r>
              <a:rPr lang="en-US" sz="1462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PILIH 1P YANG PALING LEMAH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04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10172700"/>
            <a:ext cx="3325092" cy="114300"/>
            <a:chOff x="0" y="0"/>
            <a:chExt cx="4433456" cy="152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433443" cy="152400"/>
            </a:xfrm>
            <a:custGeom>
              <a:avLst/>
              <a:gdLst/>
              <a:ahLst/>
              <a:cxnLst/>
              <a:rect r="r" b="b" t="t" l="l"/>
              <a:pathLst>
                <a:path h="152400" w="4433443">
                  <a:moveTo>
                    <a:pt x="0" y="0"/>
                  </a:moveTo>
                  <a:lnTo>
                    <a:pt x="4433443" y="0"/>
                  </a:lnTo>
                  <a:lnTo>
                    <a:pt x="4433443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B9CBE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85800" y="828675"/>
            <a:ext cx="16287750" cy="1028700"/>
            <a:chOff x="0" y="0"/>
            <a:chExt cx="21717000" cy="1371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7170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8513" r="0" b="-258513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21717000" cy="1381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265"/>
                </a:lnSpc>
              </a:pPr>
              <a:r>
                <a:rPr lang="en-US" sz="438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Yang Menonjol Adalah Pola yang Bisa Dipercaya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85800" y="1957388"/>
            <a:ext cx="16916400" cy="28575"/>
            <a:chOff x="0" y="0"/>
            <a:chExt cx="22555200" cy="381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36516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777240" y="2579370"/>
            <a:ext cx="2531745" cy="1175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70"/>
              </a:lnSpc>
            </a:pPr>
            <a:r>
              <a:rPr lang="en-US" sz="6975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P1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685800" y="3943350"/>
            <a:ext cx="2743200" cy="114300"/>
            <a:chOff x="0" y="0"/>
            <a:chExt cx="3657600" cy="152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657600" cy="152400"/>
            </a:xfrm>
            <a:custGeom>
              <a:avLst/>
              <a:gdLst/>
              <a:ahLst/>
              <a:cxnLst/>
              <a:rect r="r" b="b" t="t" l="l"/>
              <a:pathLst>
                <a:path h="15240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777240" y="4436745"/>
            <a:ext cx="2560320" cy="4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PASSION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77240" y="5227320"/>
            <a:ext cx="2560320" cy="189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Apa yang berulang kali menarik perhatianmu?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177665" y="2579370"/>
            <a:ext cx="2531745" cy="1175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70"/>
              </a:lnSpc>
            </a:pPr>
            <a:r>
              <a:rPr lang="en-US" sz="6975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P2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4086225" y="3943350"/>
            <a:ext cx="2743200" cy="114300"/>
            <a:chOff x="0" y="0"/>
            <a:chExt cx="3657600" cy="1524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657600" cy="152400"/>
            </a:xfrm>
            <a:custGeom>
              <a:avLst/>
              <a:gdLst/>
              <a:ahLst/>
              <a:cxnLst/>
              <a:rect r="r" b="b" t="t" l="l"/>
              <a:pathLst>
                <a:path h="15240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3" id="23"/>
          <p:cNvSpPr txBox="true"/>
          <p:nvPr/>
        </p:nvSpPr>
        <p:spPr>
          <a:xfrm rot="0">
            <a:off x="4177665" y="4436745"/>
            <a:ext cx="2560320" cy="4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PROGRESSION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4177665" y="5227320"/>
            <a:ext cx="2560320" cy="189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Bagaimana peran dan kemampuanmu bertumbuh?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578090" y="2579370"/>
            <a:ext cx="2531745" cy="1175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70"/>
              </a:lnSpc>
            </a:pPr>
            <a:r>
              <a:rPr lang="en-US" sz="6975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P3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7486650" y="3943350"/>
            <a:ext cx="2743200" cy="114300"/>
            <a:chOff x="0" y="0"/>
            <a:chExt cx="3657600" cy="152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657600" cy="152400"/>
            </a:xfrm>
            <a:custGeom>
              <a:avLst/>
              <a:gdLst/>
              <a:ahLst/>
              <a:cxnLst/>
              <a:rect r="r" b="b" t="t" l="l"/>
              <a:pathLst>
                <a:path h="15240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8" id="28"/>
          <p:cNvSpPr txBox="true"/>
          <p:nvPr/>
        </p:nvSpPr>
        <p:spPr>
          <a:xfrm rot="0">
            <a:off x="7578090" y="4436745"/>
            <a:ext cx="2560320" cy="4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PROOF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7578090" y="5227320"/>
            <a:ext cx="2560320" cy="189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Apa artefak dan validasi yang bisa diperiksa?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978515" y="2579370"/>
            <a:ext cx="2531745" cy="1175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70"/>
              </a:lnSpc>
            </a:pPr>
            <a:r>
              <a:rPr lang="en-US" sz="6975" b="true">
                <a:solidFill>
                  <a:srgbClr val="27C2D4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P4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0887075" y="3943350"/>
            <a:ext cx="2743200" cy="114300"/>
            <a:chOff x="0" y="0"/>
            <a:chExt cx="3657600" cy="1524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657600" cy="152400"/>
            </a:xfrm>
            <a:custGeom>
              <a:avLst/>
              <a:gdLst/>
              <a:ahLst/>
              <a:cxnLst/>
              <a:rect r="r" b="b" t="t" l="l"/>
              <a:pathLst>
                <a:path h="15240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7C2D4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3" id="33"/>
          <p:cNvSpPr txBox="true"/>
          <p:nvPr/>
        </p:nvSpPr>
        <p:spPr>
          <a:xfrm rot="0">
            <a:off x="10978515" y="4436745"/>
            <a:ext cx="2560320" cy="4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PEOPLE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978515" y="5227320"/>
            <a:ext cx="2560320" cy="189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Siapa yang bekerja atau menerima manfaat?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378940" y="2579370"/>
            <a:ext cx="2531745" cy="1175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70"/>
              </a:lnSpc>
            </a:pPr>
            <a:r>
              <a:rPr lang="en-US" sz="6975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P5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4287500" y="3943350"/>
            <a:ext cx="2743200" cy="114300"/>
            <a:chOff x="0" y="0"/>
            <a:chExt cx="3657600" cy="1524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3657600" cy="152400"/>
            </a:xfrm>
            <a:custGeom>
              <a:avLst/>
              <a:gdLst/>
              <a:ahLst/>
              <a:cxnLst/>
              <a:rect r="r" b="b" t="t" l="l"/>
              <a:pathLst>
                <a:path h="152400" w="3657600">
                  <a:moveTo>
                    <a:pt x="0" y="0"/>
                  </a:moveTo>
                  <a:lnTo>
                    <a:pt x="3657600" y="0"/>
                  </a:lnTo>
                  <a:lnTo>
                    <a:pt x="36576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8" id="38"/>
          <p:cNvSpPr txBox="true"/>
          <p:nvPr/>
        </p:nvSpPr>
        <p:spPr>
          <a:xfrm rot="0">
            <a:off x="14378940" y="4436745"/>
            <a:ext cx="2560320" cy="4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PERSPECTIVE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4378940" y="5227320"/>
            <a:ext cx="2560320" cy="1899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Apa makna dan arah berikutnya?</a:t>
            </a:r>
          </a:p>
        </p:txBody>
      </p:sp>
      <p:grpSp>
        <p:nvGrpSpPr>
          <p:cNvPr name="Group 40" id="40"/>
          <p:cNvGrpSpPr/>
          <p:nvPr/>
        </p:nvGrpSpPr>
        <p:grpSpPr>
          <a:xfrm rot="0">
            <a:off x="685800" y="8029575"/>
            <a:ext cx="16916400" cy="1028700"/>
            <a:chOff x="0" y="0"/>
            <a:chExt cx="22555200" cy="13716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225552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22555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402800" y="0"/>
                  </a:lnTo>
                  <a:cubicBezTo>
                    <a:pt x="22487001" y="0"/>
                    <a:pt x="22555200" y="68199"/>
                    <a:pt x="22555200" y="152400"/>
                  </a:cubicBezTo>
                  <a:lnTo>
                    <a:pt x="22555200" y="1219200"/>
                  </a:lnTo>
                  <a:cubicBezTo>
                    <a:pt x="22555200" y="1303401"/>
                    <a:pt x="22487001" y="1371600"/>
                    <a:pt x="22402800" y="1371600"/>
                  </a:cubicBezTo>
                  <a:lnTo>
                    <a:pt x="152400" y="1371600"/>
                  </a:lnTo>
                  <a:cubicBezTo>
                    <a:pt x="68199" y="1371600"/>
                    <a:pt x="0" y="1303401"/>
                    <a:pt x="0" y="1219200"/>
                  </a:cubicBezTo>
                  <a:close/>
                </a:path>
              </a:pathLst>
            </a:custGeom>
            <a:solidFill>
              <a:srgbClr val="122D49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42" id="42"/>
          <p:cNvSpPr txBox="true"/>
          <p:nvPr/>
        </p:nvSpPr>
        <p:spPr>
          <a:xfrm rot="0">
            <a:off x="1177290" y="8308657"/>
            <a:ext cx="15933420" cy="46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72"/>
              </a:lnSpc>
            </a:pPr>
            <a:r>
              <a:rPr lang="en-US" sz="231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5P bukan rumus admisi. Ini alat diagnosis: minat • pertumbuhan • bukti • kontribusi • refleksi.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1C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  BUILD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92815" y="350520"/>
            <a:ext cx="5674995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5"/>
              </a:lnSpc>
            </a:pPr>
            <a:r>
              <a:rPr lang="en-US" sz="1462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KAMU ADA DI TAHAP MANA?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05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10172700"/>
            <a:ext cx="4156367" cy="114300"/>
            <a:chOff x="0" y="0"/>
            <a:chExt cx="5541823" cy="152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541772" cy="152400"/>
            </a:xfrm>
            <a:custGeom>
              <a:avLst/>
              <a:gdLst/>
              <a:ahLst/>
              <a:cxnLst/>
              <a:rect r="r" b="b" t="t" l="l"/>
              <a:pathLst>
                <a:path h="152400" w="5541772">
                  <a:moveTo>
                    <a:pt x="0" y="0"/>
                  </a:moveTo>
                  <a:lnTo>
                    <a:pt x="5541772" y="0"/>
                  </a:lnTo>
                  <a:lnTo>
                    <a:pt x="5541772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B9CBE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20115" y="1131570"/>
            <a:ext cx="15247620" cy="2566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50"/>
              </a:lnSpc>
            </a:pPr>
            <a:r>
              <a:rPr lang="en-US" sz="562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PRESTASI BISA DITULIS SEMALAM.</a:t>
            </a:r>
          </a:p>
          <a:p>
            <a:pPr algn="l">
              <a:lnSpc>
                <a:spcPts val="6750"/>
              </a:lnSpc>
            </a:pPr>
            <a:r>
              <a:rPr lang="en-US" sz="562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RIWAYATNYA TIDAK.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948690" y="4036695"/>
            <a:ext cx="14104620" cy="4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Yang membuatmu dipercaya adalah proses yang terlihat bertumbuh.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828675" y="5029200"/>
            <a:ext cx="3486150" cy="114300"/>
            <a:chOff x="0" y="0"/>
            <a:chExt cx="4648200" cy="1524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648200" cy="152400"/>
            </a:xfrm>
            <a:custGeom>
              <a:avLst/>
              <a:gdLst/>
              <a:ahLst/>
              <a:cxnLst/>
              <a:rect r="r" b="b" t="t" l="l"/>
              <a:pathLst>
                <a:path h="152400" w="4648200">
                  <a:moveTo>
                    <a:pt x="0" y="0"/>
                  </a:moveTo>
                  <a:lnTo>
                    <a:pt x="4648200" y="0"/>
                  </a:lnTo>
                  <a:lnTo>
                    <a:pt x="46482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920115" y="5379720"/>
            <a:ext cx="1017270" cy="775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69"/>
              </a:lnSpc>
            </a:pPr>
            <a:r>
              <a:rPr lang="en-US" sz="4724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20115" y="6341745"/>
            <a:ext cx="338899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EXPLORE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20115" y="7094220"/>
            <a:ext cx="3360420" cy="114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mencoba dan mencatat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5114925" y="5029200"/>
            <a:ext cx="3486150" cy="114300"/>
            <a:chOff x="0" y="0"/>
            <a:chExt cx="4648200" cy="1524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648200" cy="152400"/>
            </a:xfrm>
            <a:custGeom>
              <a:avLst/>
              <a:gdLst/>
              <a:ahLst/>
              <a:cxnLst/>
              <a:rect r="r" b="b" t="t" l="l"/>
              <a:pathLst>
                <a:path h="152400" w="4648200">
                  <a:moveTo>
                    <a:pt x="0" y="0"/>
                  </a:moveTo>
                  <a:lnTo>
                    <a:pt x="4648200" y="0"/>
                  </a:lnTo>
                  <a:lnTo>
                    <a:pt x="46482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9" id="19"/>
          <p:cNvSpPr txBox="true"/>
          <p:nvPr/>
        </p:nvSpPr>
        <p:spPr>
          <a:xfrm rot="0">
            <a:off x="5206365" y="5379720"/>
            <a:ext cx="1017270" cy="775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69"/>
              </a:lnSpc>
            </a:pPr>
            <a:r>
              <a:rPr lang="en-US" sz="4724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206365" y="6341745"/>
            <a:ext cx="338899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FOCUS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206365" y="7094220"/>
            <a:ext cx="3360420" cy="114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memilih pola yang berulang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401175" y="5029200"/>
            <a:ext cx="3486150" cy="114300"/>
            <a:chOff x="0" y="0"/>
            <a:chExt cx="4648200" cy="152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4648200" cy="152400"/>
            </a:xfrm>
            <a:custGeom>
              <a:avLst/>
              <a:gdLst/>
              <a:ahLst/>
              <a:cxnLst/>
              <a:rect r="r" b="b" t="t" l="l"/>
              <a:pathLst>
                <a:path h="152400" w="4648200">
                  <a:moveTo>
                    <a:pt x="0" y="0"/>
                  </a:moveTo>
                  <a:lnTo>
                    <a:pt x="4648200" y="0"/>
                  </a:lnTo>
                  <a:lnTo>
                    <a:pt x="46482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4" id="24"/>
          <p:cNvSpPr txBox="true"/>
          <p:nvPr/>
        </p:nvSpPr>
        <p:spPr>
          <a:xfrm rot="0">
            <a:off x="9492615" y="5379720"/>
            <a:ext cx="1017270" cy="775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69"/>
              </a:lnSpc>
            </a:pPr>
            <a:r>
              <a:rPr lang="en-US" sz="4724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9492615" y="6341745"/>
            <a:ext cx="338899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LEAD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492615" y="7094220"/>
            <a:ext cx="3360420" cy="114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mengambil keputusan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13687425" y="5029200"/>
            <a:ext cx="3486150" cy="114300"/>
            <a:chOff x="0" y="0"/>
            <a:chExt cx="4648200" cy="1524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4648200" cy="152400"/>
            </a:xfrm>
            <a:custGeom>
              <a:avLst/>
              <a:gdLst/>
              <a:ahLst/>
              <a:cxnLst/>
              <a:rect r="r" b="b" t="t" l="l"/>
              <a:pathLst>
                <a:path h="152400" w="4648200">
                  <a:moveTo>
                    <a:pt x="0" y="0"/>
                  </a:moveTo>
                  <a:lnTo>
                    <a:pt x="4648200" y="0"/>
                  </a:lnTo>
                  <a:lnTo>
                    <a:pt x="46482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9" id="29"/>
          <p:cNvSpPr txBox="true"/>
          <p:nvPr/>
        </p:nvSpPr>
        <p:spPr>
          <a:xfrm rot="0">
            <a:off x="13778865" y="5379720"/>
            <a:ext cx="1017270" cy="7753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69"/>
              </a:lnSpc>
            </a:pPr>
            <a:r>
              <a:rPr lang="en-US" sz="4724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04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3778865" y="6341745"/>
            <a:ext cx="338899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SCALE &amp; REFLECT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778865" y="7094220"/>
            <a:ext cx="3360420" cy="1146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mengukur, memperbaiki, mewariskan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828675" y="8486775"/>
            <a:ext cx="16630650" cy="685800"/>
            <a:chOff x="0" y="0"/>
            <a:chExt cx="22174200" cy="9144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22174200" cy="914400"/>
            </a:xfrm>
            <a:custGeom>
              <a:avLst/>
              <a:gdLst/>
              <a:ahLst/>
              <a:cxnLst/>
              <a:rect r="r" b="b" t="t" l="l"/>
              <a:pathLst>
                <a:path h="914400" w="2217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021800" y="0"/>
                  </a:lnTo>
                  <a:cubicBezTo>
                    <a:pt x="22106001" y="0"/>
                    <a:pt x="22174200" y="68199"/>
                    <a:pt x="22174200" y="152400"/>
                  </a:cubicBezTo>
                  <a:lnTo>
                    <a:pt x="22174200" y="762000"/>
                  </a:lnTo>
                  <a:cubicBezTo>
                    <a:pt x="22174200" y="846201"/>
                    <a:pt x="22106001" y="914400"/>
                    <a:pt x="22021800" y="914400"/>
                  </a:cubicBezTo>
                  <a:lnTo>
                    <a:pt x="152400" y="914400"/>
                  </a:lnTo>
                  <a:cubicBezTo>
                    <a:pt x="68199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122D49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4" id="34"/>
          <p:cNvSpPr txBox="true"/>
          <p:nvPr/>
        </p:nvSpPr>
        <p:spPr>
          <a:xfrm rot="0">
            <a:off x="1234440" y="8651557"/>
            <a:ext cx="15819120" cy="34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8"/>
              </a:lnSpc>
            </a:pPr>
            <a:r>
              <a:rPr lang="en-US" sz="191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Satu proyek yang tumbuh 12 bulan sering lebih kuat daripada sepuluh kegiatan satu hari.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25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75000"/>
              </a:blip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  BUILD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92815" y="350520"/>
            <a:ext cx="5674995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5"/>
              </a:lnSpc>
            </a:pPr>
            <a:r>
              <a:rPr lang="en-US" sz="1462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PILIH 1 KAMPUS • 60 DETIK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06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10172700"/>
            <a:ext cx="4987633" cy="114300"/>
            <a:chOff x="0" y="0"/>
            <a:chExt cx="6650177" cy="152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6650228" cy="152400"/>
            </a:xfrm>
            <a:custGeom>
              <a:avLst/>
              <a:gdLst/>
              <a:ahLst/>
              <a:cxnLst/>
              <a:rect r="r" b="b" t="t" l="l"/>
              <a:pathLst>
                <a:path h="152400" w="6650228">
                  <a:moveTo>
                    <a:pt x="0" y="0"/>
                  </a:moveTo>
                  <a:lnTo>
                    <a:pt x="6650228" y="0"/>
                  </a:lnTo>
                  <a:lnTo>
                    <a:pt x="6650228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85800" y="828675"/>
            <a:ext cx="16287750" cy="1028700"/>
            <a:chOff x="0" y="0"/>
            <a:chExt cx="21717000" cy="1371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7170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8513" r="0" b="-258513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21717000" cy="1381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670"/>
                </a:lnSpc>
              </a:pPr>
              <a:r>
                <a:rPr lang="en-US" sz="4725" b="true">
                  <a:solidFill>
                    <a:srgbClr val="102A4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Mulai dari Apa yang Kampus Cari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85800" y="1957388"/>
            <a:ext cx="16916400" cy="28575"/>
            <a:chOff x="0" y="0"/>
            <a:chExt cx="22555200" cy="381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C7D2E1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771525" y="2514600"/>
            <a:ext cx="657225" cy="657225"/>
            <a:chOff x="0" y="0"/>
            <a:chExt cx="876300" cy="8763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7" id="17"/>
          <p:cNvGrpSpPr/>
          <p:nvPr/>
        </p:nvGrpSpPr>
        <p:grpSpPr>
          <a:xfrm rot="0">
            <a:off x="771525" y="2543175"/>
            <a:ext cx="657225" cy="571500"/>
            <a:chOff x="0" y="0"/>
            <a:chExt cx="876300" cy="7620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01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834515" y="2522220"/>
            <a:ext cx="4103370" cy="46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true">
                <a:solidFill>
                  <a:srgbClr val="102A4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Official criteria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834515" y="3093720"/>
            <a:ext cx="6532245" cy="74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454F5D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Komponen wajib, cara review, dan nilai yang dinyatakan kampus.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771525" y="4000500"/>
            <a:ext cx="657225" cy="657225"/>
            <a:chOff x="0" y="0"/>
            <a:chExt cx="876300" cy="8763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771525" y="4029075"/>
            <a:ext cx="657225" cy="571500"/>
            <a:chOff x="0" y="0"/>
            <a:chExt cx="876300" cy="7620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02</a:t>
              </a:r>
            </a:p>
          </p:txBody>
        </p:sp>
      </p:grpSp>
      <p:sp>
        <p:nvSpPr>
          <p:cNvPr name="TextBox 27" id="27"/>
          <p:cNvSpPr txBox="true"/>
          <p:nvPr/>
        </p:nvSpPr>
        <p:spPr>
          <a:xfrm rot="0">
            <a:off x="1834515" y="4008120"/>
            <a:ext cx="4103370" cy="46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true">
                <a:solidFill>
                  <a:srgbClr val="102A4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Program fit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34515" y="4579620"/>
            <a:ext cx="6532245" cy="74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454F5D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Kurikulum, lab, klub, masalah yang diteliti, dan peluang belajar.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771525" y="5486400"/>
            <a:ext cx="657225" cy="657225"/>
            <a:chOff x="0" y="0"/>
            <a:chExt cx="876300" cy="8763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771525" y="5514975"/>
            <a:ext cx="657225" cy="571500"/>
            <a:chOff x="0" y="0"/>
            <a:chExt cx="876300" cy="7620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03</a:t>
              </a: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1834515" y="5494020"/>
            <a:ext cx="4103370" cy="46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true">
                <a:solidFill>
                  <a:srgbClr val="102A4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Student profiles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834515" y="6065520"/>
            <a:ext cx="6532245" cy="74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454F5D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Baca 3–5 cerita resmi untuk melihat variasi jalur.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771525" y="6972300"/>
            <a:ext cx="657225" cy="657225"/>
            <a:chOff x="0" y="0"/>
            <a:chExt cx="876300" cy="8763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8" id="38"/>
          <p:cNvGrpSpPr/>
          <p:nvPr/>
        </p:nvGrpSpPr>
        <p:grpSpPr>
          <a:xfrm rot="0">
            <a:off x="771525" y="7000875"/>
            <a:ext cx="657225" cy="571500"/>
            <a:chOff x="0" y="0"/>
            <a:chExt cx="876300" cy="7620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04</a:t>
              </a:r>
            </a:p>
          </p:txBody>
        </p:sp>
      </p:grpSp>
      <p:sp>
        <p:nvSpPr>
          <p:cNvPr name="TextBox 41" id="41"/>
          <p:cNvSpPr txBox="true"/>
          <p:nvPr/>
        </p:nvSpPr>
        <p:spPr>
          <a:xfrm rot="0">
            <a:off x="1834515" y="6979920"/>
            <a:ext cx="4103370" cy="46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true">
                <a:solidFill>
                  <a:srgbClr val="102A4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Evidence gap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834515" y="7551420"/>
            <a:ext cx="6532245" cy="74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454F5D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Tandai bukti yang sudah ada dan eksperimen yang perlu dibangun.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9515475" y="2400300"/>
            <a:ext cx="8086725" cy="5915025"/>
            <a:chOff x="0" y="0"/>
            <a:chExt cx="10782300" cy="78867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10782300" cy="7886700"/>
            </a:xfrm>
            <a:custGeom>
              <a:avLst/>
              <a:gdLst/>
              <a:ahLst/>
              <a:cxnLst/>
              <a:rect r="r" b="b" t="t" l="l"/>
              <a:pathLst>
                <a:path h="7886700" w="10782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10629900" y="0"/>
                  </a:lnTo>
                  <a:cubicBezTo>
                    <a:pt x="10714101" y="0"/>
                    <a:pt x="10782300" y="68199"/>
                    <a:pt x="10782300" y="152400"/>
                  </a:cubicBezTo>
                  <a:lnTo>
                    <a:pt x="10782300" y="7734300"/>
                  </a:lnTo>
                  <a:cubicBezTo>
                    <a:pt x="10782300" y="7818501"/>
                    <a:pt x="10714101" y="7886700"/>
                    <a:pt x="10629900" y="7886700"/>
                  </a:cubicBezTo>
                  <a:lnTo>
                    <a:pt x="152400" y="7886700"/>
                  </a:lnTo>
                  <a:cubicBezTo>
                    <a:pt x="68199" y="7886700"/>
                    <a:pt x="0" y="7818501"/>
                    <a:pt x="0" y="77343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45" id="45"/>
          <p:cNvSpPr txBox="true"/>
          <p:nvPr/>
        </p:nvSpPr>
        <p:spPr>
          <a:xfrm rot="0">
            <a:off x="10149840" y="2912745"/>
            <a:ext cx="6817995" cy="44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CAMPUS EVIDENCE MAP</a:t>
            </a:r>
          </a:p>
        </p:txBody>
      </p:sp>
      <p:grpSp>
        <p:nvGrpSpPr>
          <p:cNvPr name="Group 46" id="46"/>
          <p:cNvGrpSpPr/>
          <p:nvPr/>
        </p:nvGrpSpPr>
        <p:grpSpPr>
          <a:xfrm rot="0">
            <a:off x="10058400" y="3600450"/>
            <a:ext cx="7000875" cy="28575"/>
            <a:chOff x="0" y="0"/>
            <a:chExt cx="9334500" cy="381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9334500" cy="38100"/>
            </a:xfrm>
            <a:custGeom>
              <a:avLst/>
              <a:gdLst/>
              <a:ahLst/>
              <a:cxnLst/>
              <a:rect r="r" b="b" t="t" l="l"/>
              <a:pathLst>
                <a:path h="38100" w="9334500">
                  <a:moveTo>
                    <a:pt x="0" y="0"/>
                  </a:moveTo>
                  <a:lnTo>
                    <a:pt x="9334500" y="0"/>
                  </a:lnTo>
                  <a:lnTo>
                    <a:pt x="93345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80A7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48" id="48"/>
          <p:cNvSpPr txBox="true"/>
          <p:nvPr/>
        </p:nvSpPr>
        <p:spPr>
          <a:xfrm rot="0">
            <a:off x="10206990" y="3893820"/>
            <a:ext cx="2874645" cy="318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KAMPUS MENCARI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3750290" y="3893820"/>
            <a:ext cx="2674620" cy="318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89"/>
              </a:lnSpc>
            </a:pPr>
            <a:r>
              <a:rPr lang="en-US" sz="1575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BUKTIKU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0206990" y="4565333"/>
            <a:ext cx="296037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8"/>
              </a:lnSpc>
            </a:pPr>
            <a:r>
              <a:rPr lang="en-US" sz="229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Curiosity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3750290" y="4565333"/>
            <a:ext cx="26746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Project log</a:t>
            </a:r>
          </a:p>
        </p:txBody>
      </p:sp>
      <p:grpSp>
        <p:nvGrpSpPr>
          <p:cNvPr name="Group 52" id="52"/>
          <p:cNvGrpSpPr/>
          <p:nvPr/>
        </p:nvGrpSpPr>
        <p:grpSpPr>
          <a:xfrm rot="0">
            <a:off x="10115550" y="5100638"/>
            <a:ext cx="6400800" cy="14288"/>
            <a:chOff x="0" y="0"/>
            <a:chExt cx="8534400" cy="1905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8534400" cy="19050"/>
            </a:xfrm>
            <a:custGeom>
              <a:avLst/>
              <a:gdLst/>
              <a:ahLst/>
              <a:cxnLst/>
              <a:rect r="r" b="b" t="t" l="l"/>
              <a:pathLst>
                <a:path h="19050" w="8534400">
                  <a:moveTo>
                    <a:pt x="0" y="0"/>
                  </a:moveTo>
                  <a:lnTo>
                    <a:pt x="8534400" y="0"/>
                  </a:lnTo>
                  <a:lnTo>
                    <a:pt x="8534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80A7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54" id="54"/>
          <p:cNvSpPr txBox="true"/>
          <p:nvPr/>
        </p:nvSpPr>
        <p:spPr>
          <a:xfrm rot="0">
            <a:off x="10206990" y="5422583"/>
            <a:ext cx="296037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8"/>
              </a:lnSpc>
            </a:pPr>
            <a:r>
              <a:rPr lang="en-US" sz="229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Contribution</a:t>
            </a:r>
          </a:p>
        </p:txBody>
      </p:sp>
      <p:sp>
        <p:nvSpPr>
          <p:cNvPr name="TextBox 55" id="55"/>
          <p:cNvSpPr txBox="true"/>
          <p:nvPr/>
        </p:nvSpPr>
        <p:spPr>
          <a:xfrm rot="0">
            <a:off x="13750290" y="5422583"/>
            <a:ext cx="26746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Impact data</a:t>
            </a:r>
          </a:p>
        </p:txBody>
      </p:sp>
      <p:grpSp>
        <p:nvGrpSpPr>
          <p:cNvPr name="Group 56" id="56"/>
          <p:cNvGrpSpPr/>
          <p:nvPr/>
        </p:nvGrpSpPr>
        <p:grpSpPr>
          <a:xfrm rot="0">
            <a:off x="10115550" y="5957888"/>
            <a:ext cx="6400800" cy="14288"/>
            <a:chOff x="0" y="0"/>
            <a:chExt cx="8534400" cy="1905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8534400" cy="19050"/>
            </a:xfrm>
            <a:custGeom>
              <a:avLst/>
              <a:gdLst/>
              <a:ahLst/>
              <a:cxnLst/>
              <a:rect r="r" b="b" t="t" l="l"/>
              <a:pathLst>
                <a:path h="19050" w="8534400">
                  <a:moveTo>
                    <a:pt x="0" y="0"/>
                  </a:moveTo>
                  <a:lnTo>
                    <a:pt x="8534400" y="0"/>
                  </a:lnTo>
                  <a:lnTo>
                    <a:pt x="8534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80A7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58" id="58"/>
          <p:cNvSpPr txBox="true"/>
          <p:nvPr/>
        </p:nvSpPr>
        <p:spPr>
          <a:xfrm rot="0">
            <a:off x="10206990" y="6279833"/>
            <a:ext cx="296037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8"/>
              </a:lnSpc>
            </a:pPr>
            <a:r>
              <a:rPr lang="en-US" sz="229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Rigor</a:t>
            </a:r>
          </a:p>
        </p:txBody>
      </p:sp>
      <p:sp>
        <p:nvSpPr>
          <p:cNvPr name="TextBox 59" id="59"/>
          <p:cNvSpPr txBox="true"/>
          <p:nvPr/>
        </p:nvSpPr>
        <p:spPr>
          <a:xfrm rot="0">
            <a:off x="13750290" y="6279833"/>
            <a:ext cx="26746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79"/>
              </a:lnSpc>
            </a:pPr>
            <a:r>
              <a:rPr lang="en-US" sz="1816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Coursework / research</a:t>
            </a:r>
          </a:p>
        </p:txBody>
      </p:sp>
      <p:grpSp>
        <p:nvGrpSpPr>
          <p:cNvPr name="Group 60" id="60"/>
          <p:cNvGrpSpPr/>
          <p:nvPr/>
        </p:nvGrpSpPr>
        <p:grpSpPr>
          <a:xfrm rot="0">
            <a:off x="10115550" y="6815138"/>
            <a:ext cx="6400800" cy="14288"/>
            <a:chOff x="0" y="0"/>
            <a:chExt cx="8534400" cy="1905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8534400" cy="19050"/>
            </a:xfrm>
            <a:custGeom>
              <a:avLst/>
              <a:gdLst/>
              <a:ahLst/>
              <a:cxnLst/>
              <a:rect r="r" b="b" t="t" l="l"/>
              <a:pathLst>
                <a:path h="19050" w="8534400">
                  <a:moveTo>
                    <a:pt x="0" y="0"/>
                  </a:moveTo>
                  <a:lnTo>
                    <a:pt x="8534400" y="0"/>
                  </a:lnTo>
                  <a:lnTo>
                    <a:pt x="8534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80A7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62" id="62"/>
          <p:cNvSpPr txBox="true"/>
          <p:nvPr/>
        </p:nvSpPr>
        <p:spPr>
          <a:xfrm rot="0">
            <a:off x="10206990" y="7137082"/>
            <a:ext cx="296037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48"/>
              </a:lnSpc>
            </a:pPr>
            <a:r>
              <a:rPr lang="en-US" sz="229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Fit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3750290" y="7137082"/>
            <a:ext cx="26746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Next-step plan</a:t>
            </a:r>
          </a:p>
        </p:txBody>
      </p:sp>
      <p:grpSp>
        <p:nvGrpSpPr>
          <p:cNvPr name="Group 64" id="64"/>
          <p:cNvGrpSpPr/>
          <p:nvPr/>
        </p:nvGrpSpPr>
        <p:grpSpPr>
          <a:xfrm rot="0">
            <a:off x="10115550" y="7672388"/>
            <a:ext cx="6400800" cy="14288"/>
            <a:chOff x="0" y="0"/>
            <a:chExt cx="8534400" cy="1905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8534400" cy="19050"/>
            </a:xfrm>
            <a:custGeom>
              <a:avLst/>
              <a:gdLst/>
              <a:ahLst/>
              <a:cxnLst/>
              <a:rect r="r" b="b" t="t" l="l"/>
              <a:pathLst>
                <a:path h="19050" w="8534400">
                  <a:moveTo>
                    <a:pt x="0" y="0"/>
                  </a:moveTo>
                  <a:lnTo>
                    <a:pt x="8534400" y="0"/>
                  </a:lnTo>
                  <a:lnTo>
                    <a:pt x="8534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80A7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66" id="66"/>
          <p:cNvSpPr txBox="true"/>
          <p:nvPr/>
        </p:nvSpPr>
        <p:spPr>
          <a:xfrm rot="0">
            <a:off x="10064115" y="8599170"/>
            <a:ext cx="6960870" cy="44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Benchmark, jangan menyalin.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  BUILD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07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5818908" cy="114300"/>
            <a:chOff x="0" y="0"/>
            <a:chExt cx="7758544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758557" cy="152400"/>
            </a:xfrm>
            <a:custGeom>
              <a:avLst/>
              <a:gdLst/>
              <a:ahLst/>
              <a:cxnLst/>
              <a:rect r="r" b="b" t="t" l="l"/>
              <a:pathLst>
                <a:path h="152400" w="7758557">
                  <a:moveTo>
                    <a:pt x="0" y="0"/>
                  </a:moveTo>
                  <a:lnTo>
                    <a:pt x="7758557" y="0"/>
                  </a:lnTo>
                  <a:lnTo>
                    <a:pt x="7758557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5800" y="828675"/>
            <a:ext cx="16287750" cy="1028700"/>
            <a:chOff x="0" y="0"/>
            <a:chExt cx="21717000" cy="13716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170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8513" r="0" b="-25851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21717000" cy="1381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670"/>
                </a:lnSpc>
              </a:pPr>
              <a:r>
                <a:rPr lang="en-US" sz="4725" b="true">
                  <a:solidFill>
                    <a:srgbClr val="102A4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Temukan Benang Merahmu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85800" y="1957388"/>
            <a:ext cx="16916400" cy="28575"/>
            <a:chOff x="0" y="0"/>
            <a:chExt cx="22555200" cy="38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C7D2E1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0" y="2371725"/>
            <a:ext cx="4572000" cy="3686175"/>
            <a:chOff x="0" y="0"/>
            <a:chExt cx="6096000" cy="49149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096000" cy="4914900"/>
            </a:xfrm>
            <a:custGeom>
              <a:avLst/>
              <a:gdLst/>
              <a:ahLst/>
              <a:cxnLst/>
              <a:rect r="r" b="b" t="t" l="l"/>
              <a:pathLst>
                <a:path h="49149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4914900"/>
                  </a:lnTo>
                  <a:lnTo>
                    <a:pt x="0" y="49149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548640" y="2817495"/>
            <a:ext cx="788670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03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48640" y="3627120"/>
            <a:ext cx="3460433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6"/>
              </a:lnSpc>
            </a:pPr>
            <a:r>
              <a:rPr lang="en-US" sz="242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 CARE ABOUT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48640" y="4465320"/>
            <a:ext cx="3460433" cy="918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masalah / orang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4572000" y="2371725"/>
            <a:ext cx="4572000" cy="3686175"/>
            <a:chOff x="0" y="0"/>
            <a:chExt cx="6096000" cy="49149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6096000" cy="4914900"/>
            </a:xfrm>
            <a:custGeom>
              <a:avLst/>
              <a:gdLst/>
              <a:ahLst/>
              <a:cxnLst/>
              <a:rect r="r" b="b" t="t" l="l"/>
              <a:pathLst>
                <a:path h="49149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4914900"/>
                  </a:lnTo>
                  <a:lnTo>
                    <a:pt x="0" y="49149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1" id="21"/>
          <p:cNvSpPr txBox="true"/>
          <p:nvPr/>
        </p:nvSpPr>
        <p:spPr>
          <a:xfrm rot="0">
            <a:off x="5120640" y="2817495"/>
            <a:ext cx="788670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03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120640" y="3627120"/>
            <a:ext cx="3460433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6"/>
              </a:lnSpc>
            </a:pPr>
            <a:r>
              <a:rPr lang="en-US" sz="242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 USE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120640" y="4465320"/>
            <a:ext cx="3460433" cy="918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skill / mata pelajaran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9144000" y="2371725"/>
            <a:ext cx="4572000" cy="3686175"/>
            <a:chOff x="0" y="0"/>
            <a:chExt cx="6096000" cy="49149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096000" cy="4914900"/>
            </a:xfrm>
            <a:custGeom>
              <a:avLst/>
              <a:gdLst/>
              <a:ahLst/>
              <a:cxnLst/>
              <a:rect r="r" b="b" t="t" l="l"/>
              <a:pathLst>
                <a:path h="49149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4914900"/>
                  </a:lnTo>
                  <a:lnTo>
                    <a:pt x="0" y="49149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6" id="26"/>
          <p:cNvSpPr txBox="true"/>
          <p:nvPr/>
        </p:nvSpPr>
        <p:spPr>
          <a:xfrm rot="0">
            <a:off x="9692640" y="2817495"/>
            <a:ext cx="788670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03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692640" y="3627120"/>
            <a:ext cx="3460433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6"/>
              </a:lnSpc>
            </a:pPr>
            <a:r>
              <a:rPr lang="en-US" sz="242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 BUILD / DO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692640" y="4465320"/>
            <a:ext cx="3460433" cy="918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proyek / peran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13716000" y="2371725"/>
            <a:ext cx="4572000" cy="3686175"/>
            <a:chOff x="0" y="0"/>
            <a:chExt cx="6096000" cy="49149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6096000" cy="4914900"/>
            </a:xfrm>
            <a:custGeom>
              <a:avLst/>
              <a:gdLst/>
              <a:ahLst/>
              <a:cxnLst/>
              <a:rect r="r" b="b" t="t" l="l"/>
              <a:pathLst>
                <a:path h="49149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4914900"/>
                  </a:lnTo>
                  <a:lnTo>
                    <a:pt x="0" y="49149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1" id="31"/>
          <p:cNvSpPr txBox="true"/>
          <p:nvPr/>
        </p:nvSpPr>
        <p:spPr>
          <a:xfrm rot="0">
            <a:off x="14264640" y="2817495"/>
            <a:ext cx="788670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03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04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4264640" y="3627120"/>
            <a:ext cx="3460433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6"/>
              </a:lnSpc>
            </a:pPr>
            <a:r>
              <a:rPr lang="en-US" sz="242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 CAN PROVE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264640" y="4465320"/>
            <a:ext cx="3460433" cy="918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hasil / pembelajaran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834390" y="6646545"/>
            <a:ext cx="438912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DATA + PUBLIC HEALTH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834390" y="7122795"/>
            <a:ext cx="7246620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2"/>
              </a:lnSpc>
            </a:pPr>
            <a:r>
              <a:rPr lang="en-US" sz="2310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Survey tidur → analisis → kampanye → pre/post awareness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606915" y="6646545"/>
            <a:ext cx="438912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70"/>
              </a:lnSpc>
            </a:pPr>
            <a:r>
              <a:rPr lang="en-US" sz="1725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DESIGN + EDUCATION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9606915" y="7122795"/>
            <a:ext cx="7532370" cy="8610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2"/>
              </a:lnSpc>
            </a:pPr>
            <a:r>
              <a:rPr lang="en-US" sz="2310">
                <a:solidFill>
                  <a:srgbClr val="102A4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Interview → prototype → usability test → lebih sedikit langkah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2234565" y="8599170"/>
            <a:ext cx="13818870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06"/>
              </a:lnSpc>
            </a:pPr>
            <a:r>
              <a:rPr lang="en-US" sz="2422" b="true">
                <a:solidFill>
                  <a:srgbClr val="102A4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Arah boleh berubah. Setiap langkah tetap harus punya alasan dan bukti.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1C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  BUILD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08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6650184" cy="114300"/>
            <a:chOff x="0" y="0"/>
            <a:chExt cx="8866911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866886" cy="152400"/>
            </a:xfrm>
            <a:custGeom>
              <a:avLst/>
              <a:gdLst/>
              <a:ahLst/>
              <a:cxnLst/>
              <a:rect r="r" b="b" t="t" l="l"/>
              <a:pathLst>
                <a:path h="152400" w="8866886">
                  <a:moveTo>
                    <a:pt x="0" y="0"/>
                  </a:moveTo>
                  <a:lnTo>
                    <a:pt x="8866886" y="0"/>
                  </a:lnTo>
                  <a:lnTo>
                    <a:pt x="8866886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B9CBE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77240" y="1122045"/>
            <a:ext cx="6532245" cy="1518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60"/>
              </a:lnSpc>
            </a:pPr>
            <a:r>
              <a:rPr lang="en-US" sz="48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EMPAT JALUR.</a:t>
            </a:r>
          </a:p>
          <a:p>
            <a:pPr algn="l">
              <a:lnSpc>
                <a:spcPts val="5760"/>
              </a:lnSpc>
            </a:pPr>
            <a:r>
              <a:rPr lang="en-US" sz="48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SATU ATURAN.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05815" y="2741295"/>
            <a:ext cx="681799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Kedalaman + bukti + narasi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85800" y="3771900"/>
            <a:ext cx="8143875" cy="2486025"/>
            <a:chOff x="0" y="0"/>
            <a:chExt cx="10858500" cy="33147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858500" cy="3314700"/>
            </a:xfrm>
            <a:custGeom>
              <a:avLst/>
              <a:gdLst/>
              <a:ahLst/>
              <a:cxnLst/>
              <a:rect r="r" b="b" t="t" l="l"/>
              <a:pathLst>
                <a:path h="3314700" w="108585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10706100" y="0"/>
                  </a:lnTo>
                  <a:cubicBezTo>
                    <a:pt x="10790301" y="0"/>
                    <a:pt x="10858500" y="68199"/>
                    <a:pt x="10858500" y="152400"/>
                  </a:cubicBezTo>
                  <a:lnTo>
                    <a:pt x="10858500" y="3162300"/>
                  </a:lnTo>
                  <a:cubicBezTo>
                    <a:pt x="10858500" y="3246501"/>
                    <a:pt x="10790301" y="3314700"/>
                    <a:pt x="10706100" y="3314700"/>
                  </a:cubicBezTo>
                  <a:lnTo>
                    <a:pt x="152400" y="3314700"/>
                  </a:lnTo>
                  <a:cubicBezTo>
                    <a:pt x="68199" y="3314700"/>
                    <a:pt x="0" y="3246501"/>
                    <a:pt x="0" y="31623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3" id="13"/>
          <p:cNvSpPr txBox="true"/>
          <p:nvPr/>
        </p:nvSpPr>
        <p:spPr>
          <a:xfrm rot="0">
            <a:off x="1177290" y="4093845"/>
            <a:ext cx="7160895" cy="4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AKADEMIK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77290" y="4836795"/>
            <a:ext cx="7160895" cy="94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2"/>
              </a:lnSpc>
            </a:pPr>
            <a:r>
              <a:rPr lang="en-US" sz="231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Rigor • riset • olimpiade • validasi eksternal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9344025" y="3771900"/>
            <a:ext cx="8258175" cy="2486025"/>
            <a:chOff x="0" y="0"/>
            <a:chExt cx="11010900" cy="33147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010900" cy="3314700"/>
            </a:xfrm>
            <a:custGeom>
              <a:avLst/>
              <a:gdLst/>
              <a:ahLst/>
              <a:cxnLst/>
              <a:rect r="r" b="b" t="t" l="l"/>
              <a:pathLst>
                <a:path h="3314700" w="110109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10858500" y="0"/>
                  </a:lnTo>
                  <a:cubicBezTo>
                    <a:pt x="10942701" y="0"/>
                    <a:pt x="11010900" y="68199"/>
                    <a:pt x="11010900" y="152400"/>
                  </a:cubicBezTo>
                  <a:lnTo>
                    <a:pt x="11010900" y="3162300"/>
                  </a:lnTo>
                  <a:cubicBezTo>
                    <a:pt x="11010900" y="3246501"/>
                    <a:pt x="10942701" y="3314700"/>
                    <a:pt x="10858500" y="3314700"/>
                  </a:cubicBezTo>
                  <a:lnTo>
                    <a:pt x="152400" y="3314700"/>
                  </a:lnTo>
                  <a:cubicBezTo>
                    <a:pt x="68199" y="3314700"/>
                    <a:pt x="0" y="3246501"/>
                    <a:pt x="0" y="3162300"/>
                  </a:cubicBez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9835515" y="4093845"/>
            <a:ext cx="7275195" cy="4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NON-AKADEMIK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9835515" y="4836795"/>
            <a:ext cx="7275195" cy="94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2"/>
              </a:lnSpc>
            </a:pPr>
            <a:r>
              <a:rPr lang="en-US" sz="231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Skill spike • progres • leadership • karya dipakai orang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685800" y="6600825"/>
            <a:ext cx="8143875" cy="2486025"/>
            <a:chOff x="0" y="0"/>
            <a:chExt cx="10858500" cy="33147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858500" cy="3314700"/>
            </a:xfrm>
            <a:custGeom>
              <a:avLst/>
              <a:gdLst/>
              <a:ahLst/>
              <a:cxnLst/>
              <a:rect r="r" b="b" t="t" l="l"/>
              <a:pathLst>
                <a:path h="3314700" w="108585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10706100" y="0"/>
                  </a:lnTo>
                  <a:cubicBezTo>
                    <a:pt x="10790301" y="0"/>
                    <a:pt x="10858500" y="68199"/>
                    <a:pt x="10858500" y="152400"/>
                  </a:cubicBezTo>
                  <a:lnTo>
                    <a:pt x="10858500" y="3162300"/>
                  </a:lnTo>
                  <a:cubicBezTo>
                    <a:pt x="10858500" y="3246501"/>
                    <a:pt x="10790301" y="3314700"/>
                    <a:pt x="10706100" y="3314700"/>
                  </a:cubicBezTo>
                  <a:lnTo>
                    <a:pt x="152400" y="3314700"/>
                  </a:lnTo>
                  <a:cubicBezTo>
                    <a:pt x="68199" y="3314700"/>
                    <a:pt x="0" y="3246501"/>
                    <a:pt x="0" y="31623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1" id="21"/>
          <p:cNvSpPr txBox="true"/>
          <p:nvPr/>
        </p:nvSpPr>
        <p:spPr>
          <a:xfrm rot="0">
            <a:off x="1177290" y="6922770"/>
            <a:ext cx="7160895" cy="4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PUBLIC SPEAKING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77290" y="7665720"/>
            <a:ext cx="7160895" cy="94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2"/>
              </a:lnSpc>
            </a:pPr>
            <a:r>
              <a:rPr lang="en-US" sz="231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Track record • substansi • peran pemimpin • rekaman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9344025" y="6600825"/>
            <a:ext cx="8258175" cy="2486025"/>
            <a:chOff x="0" y="0"/>
            <a:chExt cx="11010900" cy="33147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1010900" cy="3314700"/>
            </a:xfrm>
            <a:custGeom>
              <a:avLst/>
              <a:gdLst/>
              <a:ahLst/>
              <a:cxnLst/>
              <a:rect r="r" b="b" t="t" l="l"/>
              <a:pathLst>
                <a:path h="3314700" w="110109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10858500" y="0"/>
                  </a:lnTo>
                  <a:cubicBezTo>
                    <a:pt x="10942701" y="0"/>
                    <a:pt x="11010900" y="68199"/>
                    <a:pt x="11010900" y="152400"/>
                  </a:cubicBezTo>
                  <a:lnTo>
                    <a:pt x="11010900" y="3162300"/>
                  </a:lnTo>
                  <a:cubicBezTo>
                    <a:pt x="11010900" y="3246501"/>
                    <a:pt x="10942701" y="3314700"/>
                    <a:pt x="10858500" y="3314700"/>
                  </a:cubicBezTo>
                  <a:lnTo>
                    <a:pt x="152400" y="3314700"/>
                  </a:lnTo>
                  <a:cubicBezTo>
                    <a:pt x="68199" y="3314700"/>
                    <a:pt x="0" y="3246501"/>
                    <a:pt x="0" y="3162300"/>
                  </a:cubicBez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5" id="25"/>
          <p:cNvSpPr txBox="true"/>
          <p:nvPr/>
        </p:nvSpPr>
        <p:spPr>
          <a:xfrm rot="0">
            <a:off x="9835515" y="6922770"/>
            <a:ext cx="7275195" cy="4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COMMUNITY SERVICE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835515" y="7665720"/>
            <a:ext cx="7275195" cy="946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72"/>
              </a:lnSpc>
            </a:pPr>
            <a:r>
              <a:rPr lang="en-US" sz="2310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Baseline • perubahan terukur • sistem yang bertahan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1C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  BUILD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09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7481449" cy="114300"/>
            <a:chOff x="0" y="0"/>
            <a:chExt cx="9975266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975215" cy="152400"/>
            </a:xfrm>
            <a:custGeom>
              <a:avLst/>
              <a:gdLst/>
              <a:ahLst/>
              <a:cxnLst/>
              <a:rect r="r" b="b" t="t" l="l"/>
              <a:pathLst>
                <a:path h="152400" w="9975215">
                  <a:moveTo>
                    <a:pt x="0" y="0"/>
                  </a:moveTo>
                  <a:lnTo>
                    <a:pt x="9975215" y="0"/>
                  </a:lnTo>
                  <a:lnTo>
                    <a:pt x="9975215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B9CBE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5800" y="828675"/>
            <a:ext cx="16287750" cy="1028700"/>
            <a:chOff x="0" y="0"/>
            <a:chExt cx="21717000" cy="13716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170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8513" r="0" b="-25851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21717000" cy="1381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130"/>
                </a:lnSpc>
              </a:pPr>
              <a:r>
                <a:rPr lang="en-US" sz="427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Proyek Kecil yang Selesai Lebih Berharga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85800" y="1957388"/>
            <a:ext cx="16916400" cy="28575"/>
            <a:chOff x="0" y="0"/>
            <a:chExt cx="22555200" cy="38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36516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805815" y="1969770"/>
            <a:ext cx="1339024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>
                <a:solidFill>
                  <a:srgbClr val="FFC93C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Ide besar tanpa bukti &lt; proyek kecil dengan proses, peran, dan hasil.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714375" y="2928938"/>
            <a:ext cx="171450" cy="828675"/>
            <a:chOff x="0" y="0"/>
            <a:chExt cx="228600" cy="11049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86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28600">
                  <a:moveTo>
                    <a:pt x="0" y="0"/>
                  </a:moveTo>
                  <a:lnTo>
                    <a:pt x="228600" y="0"/>
                  </a:lnTo>
                  <a:lnTo>
                    <a:pt x="228600" y="1104900"/>
                  </a:lnTo>
                  <a:lnTo>
                    <a:pt x="0" y="11049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1320165" y="2965133"/>
            <a:ext cx="410337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ENGINEERING / DATA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006465" y="2927033"/>
            <a:ext cx="10675620" cy="756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Petakan antrean atau arus • buat prototype/model • uji perubahan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228725" y="3886200"/>
            <a:ext cx="15544800" cy="14288"/>
            <a:chOff x="0" y="0"/>
            <a:chExt cx="20726400" cy="190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0726400" cy="19050"/>
            </a:xfrm>
            <a:custGeom>
              <a:avLst/>
              <a:gdLst/>
              <a:ahLst/>
              <a:cxnLst/>
              <a:rect r="r" b="b" t="t" l="l"/>
              <a:pathLst>
                <a:path h="19050" w="20726400">
                  <a:moveTo>
                    <a:pt x="0" y="0"/>
                  </a:moveTo>
                  <a:lnTo>
                    <a:pt x="20726400" y="0"/>
                  </a:lnTo>
                  <a:lnTo>
                    <a:pt x="20726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28445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714375" y="4100512"/>
            <a:ext cx="171450" cy="828675"/>
            <a:chOff x="0" y="0"/>
            <a:chExt cx="228600" cy="11049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2286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28600">
                  <a:moveTo>
                    <a:pt x="0" y="0"/>
                  </a:moveTo>
                  <a:lnTo>
                    <a:pt x="228600" y="0"/>
                  </a:lnTo>
                  <a:lnTo>
                    <a:pt x="228600" y="1104900"/>
                  </a:lnTo>
                  <a:lnTo>
                    <a:pt x="0" y="11049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3" id="23"/>
          <p:cNvSpPr txBox="true"/>
          <p:nvPr/>
        </p:nvSpPr>
        <p:spPr>
          <a:xfrm rot="0">
            <a:off x="1320165" y="4136708"/>
            <a:ext cx="410337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BUSINESS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6006465" y="4098608"/>
            <a:ext cx="10675620" cy="756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Jalankan microbusiness 3 bulan • track revenue, cost, feedback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1228725" y="5057775"/>
            <a:ext cx="15544800" cy="14288"/>
            <a:chOff x="0" y="0"/>
            <a:chExt cx="20726400" cy="1905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20726400" cy="19050"/>
            </a:xfrm>
            <a:custGeom>
              <a:avLst/>
              <a:gdLst/>
              <a:ahLst/>
              <a:cxnLst/>
              <a:rect r="r" b="b" t="t" l="l"/>
              <a:pathLst>
                <a:path h="19050" w="20726400">
                  <a:moveTo>
                    <a:pt x="0" y="0"/>
                  </a:moveTo>
                  <a:lnTo>
                    <a:pt x="20726400" y="0"/>
                  </a:lnTo>
                  <a:lnTo>
                    <a:pt x="20726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28445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7" id="27"/>
          <p:cNvGrpSpPr/>
          <p:nvPr/>
        </p:nvGrpSpPr>
        <p:grpSpPr>
          <a:xfrm rot="0">
            <a:off x="714375" y="5272088"/>
            <a:ext cx="171450" cy="828675"/>
            <a:chOff x="0" y="0"/>
            <a:chExt cx="228600" cy="11049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2286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28600">
                  <a:moveTo>
                    <a:pt x="0" y="0"/>
                  </a:moveTo>
                  <a:lnTo>
                    <a:pt x="228600" y="0"/>
                  </a:lnTo>
                  <a:lnTo>
                    <a:pt x="228600" y="1104900"/>
                  </a:lnTo>
                  <a:lnTo>
                    <a:pt x="0" y="11049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9" id="29"/>
          <p:cNvSpPr txBox="true"/>
          <p:nvPr/>
        </p:nvSpPr>
        <p:spPr>
          <a:xfrm rot="0">
            <a:off x="1320165" y="5308283"/>
            <a:ext cx="410337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SOCIAL SCIENCE / LAW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6006465" y="5270182"/>
            <a:ext cx="10675620" cy="756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Survey + interview • tulis policy brief dua halaman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228725" y="6229350"/>
            <a:ext cx="15544800" cy="14288"/>
            <a:chOff x="0" y="0"/>
            <a:chExt cx="20726400" cy="1905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20726400" cy="19050"/>
            </a:xfrm>
            <a:custGeom>
              <a:avLst/>
              <a:gdLst/>
              <a:ahLst/>
              <a:cxnLst/>
              <a:rect r="r" b="b" t="t" l="l"/>
              <a:pathLst>
                <a:path h="19050" w="20726400">
                  <a:moveTo>
                    <a:pt x="0" y="0"/>
                  </a:moveTo>
                  <a:lnTo>
                    <a:pt x="20726400" y="0"/>
                  </a:lnTo>
                  <a:lnTo>
                    <a:pt x="20726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28445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714375" y="6443662"/>
            <a:ext cx="171450" cy="828675"/>
            <a:chOff x="0" y="0"/>
            <a:chExt cx="228600" cy="11049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286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28600">
                  <a:moveTo>
                    <a:pt x="0" y="0"/>
                  </a:moveTo>
                  <a:lnTo>
                    <a:pt x="228600" y="0"/>
                  </a:lnTo>
                  <a:lnTo>
                    <a:pt x="228600" y="1104900"/>
                  </a:lnTo>
                  <a:lnTo>
                    <a:pt x="0" y="11049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5" id="35"/>
          <p:cNvSpPr txBox="true"/>
          <p:nvPr/>
        </p:nvSpPr>
        <p:spPr>
          <a:xfrm rot="0">
            <a:off x="1320165" y="6479857"/>
            <a:ext cx="410337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92"/>
              </a:lnSpc>
            </a:pPr>
            <a:r>
              <a:rPr lang="en-US" sz="2077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KESEHATAN / LINGKUNGAN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006465" y="6451283"/>
            <a:ext cx="10675620" cy="74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2"/>
              </a:lnSpc>
            </a:pPr>
            <a:r>
              <a:rPr lang="en-US" sz="2268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Audit sampah kantin 2 minggu • ubah cara memilah • bandingkan sebelum/sesudah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1228725" y="7400925"/>
            <a:ext cx="15544800" cy="14288"/>
            <a:chOff x="0" y="0"/>
            <a:chExt cx="20726400" cy="1905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20726400" cy="19050"/>
            </a:xfrm>
            <a:custGeom>
              <a:avLst/>
              <a:gdLst/>
              <a:ahLst/>
              <a:cxnLst/>
              <a:rect r="r" b="b" t="t" l="l"/>
              <a:pathLst>
                <a:path h="19050" w="20726400">
                  <a:moveTo>
                    <a:pt x="0" y="0"/>
                  </a:moveTo>
                  <a:lnTo>
                    <a:pt x="20726400" y="0"/>
                  </a:lnTo>
                  <a:lnTo>
                    <a:pt x="20726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28445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9" id="39"/>
          <p:cNvGrpSpPr/>
          <p:nvPr/>
        </p:nvGrpSpPr>
        <p:grpSpPr>
          <a:xfrm rot="0">
            <a:off x="714375" y="7615238"/>
            <a:ext cx="171450" cy="828675"/>
            <a:chOff x="0" y="0"/>
            <a:chExt cx="228600" cy="110490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228600" cy="1104900"/>
            </a:xfrm>
            <a:custGeom>
              <a:avLst/>
              <a:gdLst/>
              <a:ahLst/>
              <a:cxnLst/>
              <a:rect r="r" b="b" t="t" l="l"/>
              <a:pathLst>
                <a:path h="1104900" w="228600">
                  <a:moveTo>
                    <a:pt x="0" y="0"/>
                  </a:moveTo>
                  <a:lnTo>
                    <a:pt x="228600" y="0"/>
                  </a:lnTo>
                  <a:lnTo>
                    <a:pt x="228600" y="1104900"/>
                  </a:lnTo>
                  <a:lnTo>
                    <a:pt x="0" y="1104900"/>
                  </a:lnTo>
                  <a:close/>
                </a:path>
              </a:pathLst>
            </a:custGeom>
            <a:solidFill>
              <a:srgbClr val="27C2D4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41" id="41"/>
          <p:cNvSpPr txBox="true"/>
          <p:nvPr/>
        </p:nvSpPr>
        <p:spPr>
          <a:xfrm rot="0">
            <a:off x="1320165" y="7651432"/>
            <a:ext cx="410337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27C2D4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DESAIN / MEDIA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6006465" y="7622857"/>
            <a:ext cx="10675620" cy="7467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22"/>
              </a:lnSpc>
            </a:pPr>
            <a:r>
              <a:rPr lang="en-US" sz="2268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Perbaiki poster ekskul • tes ke 10 siswa • revisi sampai informasinya mudah ditemukan</a:t>
            </a:r>
          </a:p>
        </p:txBody>
      </p:sp>
      <p:grpSp>
        <p:nvGrpSpPr>
          <p:cNvPr name="Group 43" id="43"/>
          <p:cNvGrpSpPr/>
          <p:nvPr/>
        </p:nvGrpSpPr>
        <p:grpSpPr>
          <a:xfrm rot="0">
            <a:off x="1228725" y="8572500"/>
            <a:ext cx="15544800" cy="14288"/>
            <a:chOff x="0" y="0"/>
            <a:chExt cx="20726400" cy="1905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20726400" cy="19050"/>
            </a:xfrm>
            <a:custGeom>
              <a:avLst/>
              <a:gdLst/>
              <a:ahLst/>
              <a:cxnLst/>
              <a:rect r="r" b="b" t="t" l="l"/>
              <a:pathLst>
                <a:path h="19050" w="20726400">
                  <a:moveTo>
                    <a:pt x="0" y="0"/>
                  </a:moveTo>
                  <a:lnTo>
                    <a:pt x="20726400" y="0"/>
                  </a:lnTo>
                  <a:lnTo>
                    <a:pt x="207264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28445F"/>
            </a:solidFill>
            <a:ln cap="sq">
              <a:noFill/>
              <a:prstDash val="solid"/>
              <a:miter/>
            </a:ln>
          </p:spPr>
        </p:sp>
      </p:grp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9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  BUILD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10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8312725" cy="114300"/>
            <a:chOff x="0" y="0"/>
            <a:chExt cx="11083633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083671" cy="152400"/>
            </a:xfrm>
            <a:custGeom>
              <a:avLst/>
              <a:gdLst/>
              <a:ahLst/>
              <a:cxnLst/>
              <a:rect r="r" b="b" t="t" l="l"/>
              <a:pathLst>
                <a:path h="152400" w="11083671">
                  <a:moveTo>
                    <a:pt x="0" y="0"/>
                  </a:moveTo>
                  <a:lnTo>
                    <a:pt x="11083671" y="0"/>
                  </a:lnTo>
                  <a:lnTo>
                    <a:pt x="11083671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05815" y="1036320"/>
            <a:ext cx="10675620" cy="1518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70"/>
              </a:lnSpc>
            </a:pPr>
            <a:r>
              <a:rPr lang="en-US" sz="4725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KALAU TIDAK DICATAT,</a:t>
            </a:r>
          </a:p>
          <a:p>
            <a:pPr algn="l">
              <a:lnSpc>
                <a:spcPts val="5670"/>
              </a:lnSpc>
            </a:pPr>
            <a:r>
              <a:rPr lang="en-US" sz="4725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DETAIL PENTING AKAN HILANG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2287250" y="1000125"/>
            <a:ext cx="4657725" cy="1600200"/>
            <a:chOff x="0" y="0"/>
            <a:chExt cx="6210300" cy="21336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62103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6210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6057900" y="0"/>
                  </a:lnTo>
                  <a:cubicBezTo>
                    <a:pt x="6142101" y="0"/>
                    <a:pt x="6210300" y="68199"/>
                    <a:pt x="6210300" y="152400"/>
                  </a:cubicBezTo>
                  <a:lnTo>
                    <a:pt x="6210300" y="1981200"/>
                  </a:lnTo>
                  <a:cubicBezTo>
                    <a:pt x="6210300" y="2065401"/>
                    <a:pt x="6142101" y="2133600"/>
                    <a:pt x="6057900" y="2133600"/>
                  </a:cubicBezTo>
                  <a:lnTo>
                    <a:pt x="152400" y="2133600"/>
                  </a:lnTo>
                  <a:cubicBezTo>
                    <a:pt x="68199" y="2133600"/>
                    <a:pt x="0" y="2065401"/>
                    <a:pt x="0" y="1981200"/>
                  </a:cubicBezTo>
                  <a:close/>
                </a:path>
              </a:pathLst>
            </a:custGeom>
            <a:solidFill>
              <a:srgbClr val="071C33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2" id="12"/>
          <p:cNvGrpSpPr/>
          <p:nvPr/>
        </p:nvGrpSpPr>
        <p:grpSpPr>
          <a:xfrm rot="0">
            <a:off x="12601575" y="1200150"/>
            <a:ext cx="4029075" cy="1171575"/>
            <a:chOff x="0" y="0"/>
            <a:chExt cx="5372100" cy="1562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5372100" cy="1562100"/>
            </a:xfrm>
            <a:custGeom>
              <a:avLst/>
              <a:gdLst/>
              <a:ahLst/>
              <a:cxnLst/>
              <a:rect r="r" b="b" t="t" l="l"/>
              <a:pathLst>
                <a:path h="1562100" w="5372100">
                  <a:moveTo>
                    <a:pt x="0" y="0"/>
                  </a:moveTo>
                  <a:lnTo>
                    <a:pt x="5372100" y="0"/>
                  </a:lnTo>
                  <a:lnTo>
                    <a:pt x="5372100" y="1562100"/>
                  </a:lnTo>
                  <a:lnTo>
                    <a:pt x="0" y="15621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7009" r="0" b="-17009"/>
              </a:stretch>
            </a:blipFill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5372100" cy="156210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779"/>
                </a:lnSpc>
              </a:pPr>
              <a:r>
                <a:rPr lang="en-US" sz="315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15 MENIT</a:t>
              </a:r>
            </a:p>
            <a:p>
              <a:pPr algn="ctr">
                <a:lnSpc>
                  <a:spcPts val="3779"/>
                </a:lnSpc>
              </a:pPr>
              <a:r>
                <a:rPr lang="en-US" sz="315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SETIAP JUMAT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862965" y="3198495"/>
            <a:ext cx="6389370" cy="413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SAAT MULAI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378315" y="3198495"/>
            <a:ext cx="6817995" cy="413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SETELAH SELESAI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771525" y="3914775"/>
            <a:ext cx="657225" cy="657225"/>
            <a:chOff x="0" y="0"/>
            <a:chExt cx="876300" cy="8763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9" id="19"/>
          <p:cNvGrpSpPr/>
          <p:nvPr/>
        </p:nvGrpSpPr>
        <p:grpSpPr>
          <a:xfrm rot="0">
            <a:off x="771525" y="3943350"/>
            <a:ext cx="657225" cy="571500"/>
            <a:chOff x="0" y="0"/>
            <a:chExt cx="876300" cy="7620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01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777365" y="4012883"/>
            <a:ext cx="6389370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Masalah apa yang kulihat?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771525" y="4857750"/>
            <a:ext cx="657225" cy="657225"/>
            <a:chOff x="0" y="0"/>
            <a:chExt cx="876300" cy="8763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5" id="25"/>
          <p:cNvGrpSpPr/>
          <p:nvPr/>
        </p:nvGrpSpPr>
        <p:grpSpPr>
          <a:xfrm rot="0">
            <a:off x="771525" y="4886325"/>
            <a:ext cx="657225" cy="571500"/>
            <a:chOff x="0" y="0"/>
            <a:chExt cx="876300" cy="7620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02</a:t>
              </a: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1777365" y="4955858"/>
            <a:ext cx="6389370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Kondisi awalnya seperti apa?</a:t>
            </a:r>
          </a:p>
        </p:txBody>
      </p:sp>
      <p:grpSp>
        <p:nvGrpSpPr>
          <p:cNvPr name="Group 29" id="29"/>
          <p:cNvGrpSpPr/>
          <p:nvPr/>
        </p:nvGrpSpPr>
        <p:grpSpPr>
          <a:xfrm rot="0">
            <a:off x="771525" y="5800725"/>
            <a:ext cx="657225" cy="657225"/>
            <a:chOff x="0" y="0"/>
            <a:chExt cx="876300" cy="8763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771525" y="5829300"/>
            <a:ext cx="657225" cy="571500"/>
            <a:chOff x="0" y="0"/>
            <a:chExt cx="876300" cy="7620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33" id="33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03</a:t>
              </a:r>
            </a:p>
          </p:txBody>
        </p:sp>
      </p:grpSp>
      <p:sp>
        <p:nvSpPr>
          <p:cNvPr name="TextBox 34" id="34"/>
          <p:cNvSpPr txBox="true"/>
          <p:nvPr/>
        </p:nvSpPr>
        <p:spPr>
          <a:xfrm rot="0">
            <a:off x="1777365" y="5898832"/>
            <a:ext cx="6389370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Apa peranku?</a:t>
            </a:r>
          </a:p>
        </p:txBody>
      </p:sp>
      <p:grpSp>
        <p:nvGrpSpPr>
          <p:cNvPr name="Group 35" id="35"/>
          <p:cNvGrpSpPr/>
          <p:nvPr/>
        </p:nvGrpSpPr>
        <p:grpSpPr>
          <a:xfrm rot="0">
            <a:off x="771525" y="6743700"/>
            <a:ext cx="657225" cy="657225"/>
            <a:chOff x="0" y="0"/>
            <a:chExt cx="876300" cy="8763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7" id="37"/>
          <p:cNvGrpSpPr/>
          <p:nvPr/>
        </p:nvGrpSpPr>
        <p:grpSpPr>
          <a:xfrm rot="0">
            <a:off x="771525" y="6772275"/>
            <a:ext cx="657225" cy="571500"/>
            <a:chOff x="0" y="0"/>
            <a:chExt cx="876300" cy="76200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39" id="39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04</a:t>
              </a:r>
            </a:p>
          </p:txBody>
        </p:sp>
      </p:grpSp>
      <p:sp>
        <p:nvSpPr>
          <p:cNvPr name="TextBox 40" id="40"/>
          <p:cNvSpPr txBox="true"/>
          <p:nvPr/>
        </p:nvSpPr>
        <p:spPr>
          <a:xfrm rot="0">
            <a:off x="1777365" y="6841807"/>
            <a:ext cx="6389370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Target dan cakupannya apa?</a:t>
            </a:r>
          </a:p>
        </p:txBody>
      </p:sp>
      <p:grpSp>
        <p:nvGrpSpPr>
          <p:cNvPr name="Group 41" id="41"/>
          <p:cNvGrpSpPr/>
          <p:nvPr/>
        </p:nvGrpSpPr>
        <p:grpSpPr>
          <a:xfrm rot="0">
            <a:off x="9286875" y="3914775"/>
            <a:ext cx="657225" cy="657225"/>
            <a:chOff x="0" y="0"/>
            <a:chExt cx="876300" cy="8763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9286875" y="3943350"/>
            <a:ext cx="657225" cy="571500"/>
            <a:chOff x="0" y="0"/>
            <a:chExt cx="876300" cy="7620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05</a:t>
              </a:r>
            </a:p>
          </p:txBody>
        </p:sp>
      </p:grpSp>
      <p:sp>
        <p:nvSpPr>
          <p:cNvPr name="TextBox 46" id="46"/>
          <p:cNvSpPr txBox="true"/>
          <p:nvPr/>
        </p:nvSpPr>
        <p:spPr>
          <a:xfrm rot="0">
            <a:off x="10292715" y="4012883"/>
            <a:ext cx="6503670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Apa yang kubuat?</a:t>
            </a:r>
          </a:p>
        </p:txBody>
      </p:sp>
      <p:grpSp>
        <p:nvGrpSpPr>
          <p:cNvPr name="Group 47" id="47"/>
          <p:cNvGrpSpPr/>
          <p:nvPr/>
        </p:nvGrpSpPr>
        <p:grpSpPr>
          <a:xfrm rot="0">
            <a:off x="9286875" y="4857750"/>
            <a:ext cx="657225" cy="657225"/>
            <a:chOff x="0" y="0"/>
            <a:chExt cx="876300" cy="8763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9" id="49"/>
          <p:cNvGrpSpPr/>
          <p:nvPr/>
        </p:nvGrpSpPr>
        <p:grpSpPr>
          <a:xfrm rot="0">
            <a:off x="9286875" y="4886325"/>
            <a:ext cx="657225" cy="571500"/>
            <a:chOff x="0" y="0"/>
            <a:chExt cx="876300" cy="76200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51" id="51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06</a:t>
              </a:r>
            </a:p>
          </p:txBody>
        </p:sp>
      </p:grpSp>
      <p:sp>
        <p:nvSpPr>
          <p:cNvPr name="TextBox 52" id="52"/>
          <p:cNvSpPr txBox="true"/>
          <p:nvPr/>
        </p:nvSpPr>
        <p:spPr>
          <a:xfrm rot="0">
            <a:off x="10292715" y="4955858"/>
            <a:ext cx="6503670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Siapa yang memakai?</a:t>
            </a:r>
          </a:p>
        </p:txBody>
      </p:sp>
      <p:grpSp>
        <p:nvGrpSpPr>
          <p:cNvPr name="Group 53" id="53"/>
          <p:cNvGrpSpPr/>
          <p:nvPr/>
        </p:nvGrpSpPr>
        <p:grpSpPr>
          <a:xfrm rot="0">
            <a:off x="9286875" y="5800725"/>
            <a:ext cx="657225" cy="657225"/>
            <a:chOff x="0" y="0"/>
            <a:chExt cx="876300" cy="8763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5" id="55"/>
          <p:cNvGrpSpPr/>
          <p:nvPr/>
        </p:nvGrpSpPr>
        <p:grpSpPr>
          <a:xfrm rot="0">
            <a:off x="9286875" y="5829300"/>
            <a:ext cx="657225" cy="571500"/>
            <a:chOff x="0" y="0"/>
            <a:chExt cx="876300" cy="7620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57" id="57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07</a:t>
              </a:r>
            </a:p>
          </p:txBody>
        </p:sp>
      </p:grpSp>
      <p:sp>
        <p:nvSpPr>
          <p:cNvPr name="TextBox 58" id="58"/>
          <p:cNvSpPr txBox="true"/>
          <p:nvPr/>
        </p:nvSpPr>
        <p:spPr>
          <a:xfrm rot="0">
            <a:off x="10292715" y="5898832"/>
            <a:ext cx="6503670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Apa yang berubah?</a:t>
            </a:r>
          </a:p>
        </p:txBody>
      </p:sp>
      <p:grpSp>
        <p:nvGrpSpPr>
          <p:cNvPr name="Group 59" id="59"/>
          <p:cNvGrpSpPr/>
          <p:nvPr/>
        </p:nvGrpSpPr>
        <p:grpSpPr>
          <a:xfrm rot="0">
            <a:off x="9286875" y="6743700"/>
            <a:ext cx="657225" cy="657225"/>
            <a:chOff x="0" y="0"/>
            <a:chExt cx="876300" cy="87630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1" id="61"/>
          <p:cNvGrpSpPr/>
          <p:nvPr/>
        </p:nvGrpSpPr>
        <p:grpSpPr>
          <a:xfrm rot="0">
            <a:off x="9286875" y="6772275"/>
            <a:ext cx="657225" cy="571500"/>
            <a:chOff x="0" y="0"/>
            <a:chExt cx="876300" cy="7620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63" id="63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08</a:t>
              </a:r>
            </a:p>
          </p:txBody>
        </p:sp>
      </p:grpSp>
      <p:sp>
        <p:nvSpPr>
          <p:cNvPr name="TextBox 64" id="64"/>
          <p:cNvSpPr txBox="true"/>
          <p:nvPr/>
        </p:nvSpPr>
        <p:spPr>
          <a:xfrm rot="0">
            <a:off x="10292715" y="6841807"/>
            <a:ext cx="6503670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Apa yang kupelajari?</a:t>
            </a:r>
          </a:p>
        </p:txBody>
      </p:sp>
      <p:grpSp>
        <p:nvGrpSpPr>
          <p:cNvPr name="Group 65" id="65"/>
          <p:cNvGrpSpPr/>
          <p:nvPr/>
        </p:nvGrpSpPr>
        <p:grpSpPr>
          <a:xfrm rot="0">
            <a:off x="764381" y="7908131"/>
            <a:ext cx="16187738" cy="1042988"/>
            <a:chOff x="0" y="0"/>
            <a:chExt cx="21583650" cy="139065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21583650" cy="1390650"/>
            </a:xfrm>
            <a:custGeom>
              <a:avLst/>
              <a:gdLst/>
              <a:ahLst/>
              <a:cxnLst/>
              <a:rect r="r" b="b" t="t" l="l"/>
              <a:pathLst>
                <a:path h="1390650" w="21583650">
                  <a:moveTo>
                    <a:pt x="0" y="154559"/>
                  </a:moveTo>
                  <a:cubicBezTo>
                    <a:pt x="0" y="69215"/>
                    <a:pt x="69215" y="0"/>
                    <a:pt x="154559" y="0"/>
                  </a:cubicBezTo>
                  <a:lnTo>
                    <a:pt x="21429090" y="0"/>
                  </a:lnTo>
                  <a:cubicBezTo>
                    <a:pt x="21514434" y="0"/>
                    <a:pt x="21583650" y="69215"/>
                    <a:pt x="21583650" y="154559"/>
                  </a:cubicBezTo>
                  <a:lnTo>
                    <a:pt x="21583650" y="1236091"/>
                  </a:lnTo>
                  <a:cubicBezTo>
                    <a:pt x="21583650" y="1321435"/>
                    <a:pt x="21514434" y="1390650"/>
                    <a:pt x="21429090" y="1390650"/>
                  </a:cubicBezTo>
                  <a:lnTo>
                    <a:pt x="154559" y="1390650"/>
                  </a:lnTo>
                  <a:cubicBezTo>
                    <a:pt x="69215" y="1390650"/>
                    <a:pt x="0" y="1321435"/>
                    <a:pt x="0" y="1236091"/>
                  </a:cubicBezTo>
                  <a:close/>
                </a:path>
              </a:pathLst>
            </a:custGeom>
            <a:solidFill>
              <a:srgbClr val="FFFDF9"/>
            </a:solidFill>
            <a:ln w="14288" cap="sq">
              <a:solidFill>
                <a:srgbClr val="C7D2E1"/>
              </a:solidFill>
              <a:prstDash val="solid"/>
              <a:miter/>
            </a:ln>
          </p:spPr>
        </p:sp>
      </p:grpSp>
      <p:sp>
        <p:nvSpPr>
          <p:cNvPr name="TextBox 67" id="67"/>
          <p:cNvSpPr txBox="true"/>
          <p:nvPr/>
        </p:nvSpPr>
        <p:spPr>
          <a:xfrm rot="0">
            <a:off x="1177290" y="8180070"/>
            <a:ext cx="2960370" cy="34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5"/>
              </a:lnSpc>
            </a:pPr>
            <a:r>
              <a:rPr lang="en-US" sz="1912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SIMPAN BUKTINYA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4377690" y="8099107"/>
            <a:ext cx="1196149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foto proses • file kerja • data • feedback • 2 kalimat refleksi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1C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  STORY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12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9975275" cy="114300"/>
            <a:chOff x="0" y="0"/>
            <a:chExt cx="13300367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300329" cy="152400"/>
            </a:xfrm>
            <a:custGeom>
              <a:avLst/>
              <a:gdLst/>
              <a:ahLst/>
              <a:cxnLst/>
              <a:rect r="r" b="b" t="t" l="l"/>
              <a:pathLst>
                <a:path h="152400" w="13300329">
                  <a:moveTo>
                    <a:pt x="0" y="0"/>
                  </a:moveTo>
                  <a:lnTo>
                    <a:pt x="13300329" y="0"/>
                  </a:lnTo>
                  <a:lnTo>
                    <a:pt x="13300329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B9CBE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920115" y="1217295"/>
            <a:ext cx="15819120" cy="908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750"/>
              </a:lnSpc>
            </a:pPr>
            <a:r>
              <a:rPr lang="en-US" sz="562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CERITA KUAT PUNYA SEBAB—AKIBAT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48690" y="2512695"/>
            <a:ext cx="15247620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28"/>
              </a:lnSpc>
            </a:pPr>
            <a:r>
              <a:rPr lang="en-US" sz="2357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Setiap langkah harus menjawab: mengapa setelah itu kamu memilih langkah berikutnya?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828675" y="4143375"/>
            <a:ext cx="2886075" cy="114300"/>
            <a:chOff x="0" y="0"/>
            <a:chExt cx="3848100" cy="152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848100" cy="152400"/>
            </a:xfrm>
            <a:custGeom>
              <a:avLst/>
              <a:gdLst/>
              <a:ahLst/>
              <a:cxnLst/>
              <a:rect r="r" b="b" t="t" l="l"/>
              <a:pathLst>
                <a:path h="152400" w="3848100">
                  <a:moveTo>
                    <a:pt x="0" y="0"/>
                  </a:moveTo>
                  <a:lnTo>
                    <a:pt x="3848100" y="0"/>
                  </a:lnTo>
                  <a:lnTo>
                    <a:pt x="38481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3" id="13"/>
          <p:cNvSpPr txBox="true"/>
          <p:nvPr/>
        </p:nvSpPr>
        <p:spPr>
          <a:xfrm rot="0">
            <a:off x="920115" y="4522470"/>
            <a:ext cx="874395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4"/>
              </a:lnSpc>
            </a:pPr>
            <a:r>
              <a:rPr lang="en-US" sz="4162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01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20115" y="5370195"/>
            <a:ext cx="2760345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PEMANTIK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20115" y="6170295"/>
            <a:ext cx="2703195" cy="1613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Apa yang kamu lihat atau alami?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4200525" y="4143375"/>
            <a:ext cx="2886075" cy="114300"/>
            <a:chOff x="0" y="0"/>
            <a:chExt cx="3848100" cy="1524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848100" cy="152400"/>
            </a:xfrm>
            <a:custGeom>
              <a:avLst/>
              <a:gdLst/>
              <a:ahLst/>
              <a:cxnLst/>
              <a:rect r="r" b="b" t="t" l="l"/>
              <a:pathLst>
                <a:path h="152400" w="3848100">
                  <a:moveTo>
                    <a:pt x="0" y="0"/>
                  </a:moveTo>
                  <a:lnTo>
                    <a:pt x="3848100" y="0"/>
                  </a:lnTo>
                  <a:lnTo>
                    <a:pt x="38481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4291965" y="4522470"/>
            <a:ext cx="874395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4"/>
              </a:lnSpc>
            </a:pPr>
            <a:r>
              <a:rPr lang="en-US" sz="4162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4291965" y="5370195"/>
            <a:ext cx="2760345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PILIHAN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291965" y="6170295"/>
            <a:ext cx="2703195" cy="1613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Apa yang kamu putuskan?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7572375" y="4143375"/>
            <a:ext cx="2886075" cy="114300"/>
            <a:chOff x="0" y="0"/>
            <a:chExt cx="3848100" cy="1524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3848100" cy="152400"/>
            </a:xfrm>
            <a:custGeom>
              <a:avLst/>
              <a:gdLst/>
              <a:ahLst/>
              <a:cxnLst/>
              <a:rect r="r" b="b" t="t" l="l"/>
              <a:pathLst>
                <a:path h="152400" w="3848100">
                  <a:moveTo>
                    <a:pt x="0" y="0"/>
                  </a:moveTo>
                  <a:lnTo>
                    <a:pt x="3848100" y="0"/>
                  </a:lnTo>
                  <a:lnTo>
                    <a:pt x="38481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3" id="23"/>
          <p:cNvSpPr txBox="true"/>
          <p:nvPr/>
        </p:nvSpPr>
        <p:spPr>
          <a:xfrm rot="0">
            <a:off x="7663815" y="4522470"/>
            <a:ext cx="874395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4"/>
              </a:lnSpc>
            </a:pPr>
            <a:r>
              <a:rPr lang="en-US" sz="4162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663815" y="5370195"/>
            <a:ext cx="2760345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BUKTI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663815" y="6170295"/>
            <a:ext cx="2703195" cy="1613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Apa yang kamu lakukan dan hasilkan?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0944225" y="4143375"/>
            <a:ext cx="2886075" cy="114300"/>
            <a:chOff x="0" y="0"/>
            <a:chExt cx="3848100" cy="152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848100" cy="152400"/>
            </a:xfrm>
            <a:custGeom>
              <a:avLst/>
              <a:gdLst/>
              <a:ahLst/>
              <a:cxnLst/>
              <a:rect r="r" b="b" t="t" l="l"/>
              <a:pathLst>
                <a:path h="152400" w="3848100">
                  <a:moveTo>
                    <a:pt x="0" y="0"/>
                  </a:moveTo>
                  <a:lnTo>
                    <a:pt x="3848100" y="0"/>
                  </a:lnTo>
                  <a:lnTo>
                    <a:pt x="38481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8" id="28"/>
          <p:cNvSpPr txBox="true"/>
          <p:nvPr/>
        </p:nvSpPr>
        <p:spPr>
          <a:xfrm rot="0">
            <a:off x="11035665" y="4522470"/>
            <a:ext cx="874395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4"/>
              </a:lnSpc>
            </a:pPr>
            <a:r>
              <a:rPr lang="en-US" sz="4162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04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035665" y="5379720"/>
            <a:ext cx="2760345" cy="603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MASALAH BERIKUTNYA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1035665" y="6170295"/>
            <a:ext cx="2703195" cy="1613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Apa yang belum terjawab?</a:t>
            </a:r>
          </a:p>
        </p:txBody>
      </p:sp>
      <p:grpSp>
        <p:nvGrpSpPr>
          <p:cNvPr name="Group 31" id="31"/>
          <p:cNvGrpSpPr/>
          <p:nvPr/>
        </p:nvGrpSpPr>
        <p:grpSpPr>
          <a:xfrm rot="0">
            <a:off x="14316075" y="4143375"/>
            <a:ext cx="2886075" cy="114300"/>
            <a:chOff x="0" y="0"/>
            <a:chExt cx="3848100" cy="1524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3848100" cy="152400"/>
            </a:xfrm>
            <a:custGeom>
              <a:avLst/>
              <a:gdLst/>
              <a:ahLst/>
              <a:cxnLst/>
              <a:rect r="r" b="b" t="t" l="l"/>
              <a:pathLst>
                <a:path h="152400" w="3848100">
                  <a:moveTo>
                    <a:pt x="0" y="0"/>
                  </a:moveTo>
                  <a:lnTo>
                    <a:pt x="3848100" y="0"/>
                  </a:lnTo>
                  <a:lnTo>
                    <a:pt x="38481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7C2D4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3" id="33"/>
          <p:cNvSpPr txBox="true"/>
          <p:nvPr/>
        </p:nvSpPr>
        <p:spPr>
          <a:xfrm rot="0">
            <a:off x="14407515" y="4522470"/>
            <a:ext cx="874395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94"/>
              </a:lnSpc>
            </a:pPr>
            <a:r>
              <a:rPr lang="en-US" sz="4162" b="true">
                <a:solidFill>
                  <a:srgbClr val="27C2D4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05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4407515" y="5370195"/>
            <a:ext cx="2760345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ARAH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4407515" y="6170295"/>
            <a:ext cx="2703195" cy="1613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02"/>
              </a:lnSpc>
            </a:pPr>
            <a:r>
              <a:rPr lang="en-US" sz="2085">
                <a:solidFill>
                  <a:srgbClr val="D7E4F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Mengapa jurusan atau kampus itu masuk akal?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828675" y="8286750"/>
            <a:ext cx="16630650" cy="800100"/>
            <a:chOff x="0" y="0"/>
            <a:chExt cx="22174200" cy="10668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22174200" cy="1066800"/>
            </a:xfrm>
            <a:custGeom>
              <a:avLst/>
              <a:gdLst/>
              <a:ahLst/>
              <a:cxnLst/>
              <a:rect r="r" b="b" t="t" l="l"/>
              <a:pathLst>
                <a:path h="1066800" w="2217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021800" y="0"/>
                  </a:lnTo>
                  <a:cubicBezTo>
                    <a:pt x="22106001" y="0"/>
                    <a:pt x="22174200" y="68199"/>
                    <a:pt x="22174200" y="152400"/>
                  </a:cubicBezTo>
                  <a:lnTo>
                    <a:pt x="22174200" y="914400"/>
                  </a:lnTo>
                  <a:cubicBezTo>
                    <a:pt x="22174200" y="998601"/>
                    <a:pt x="22106001" y="1066800"/>
                    <a:pt x="22021800" y="1066800"/>
                  </a:cubicBezTo>
                  <a:lnTo>
                    <a:pt x="152400" y="1066800"/>
                  </a:lnTo>
                  <a:cubicBezTo>
                    <a:pt x="68199" y="1066800"/>
                    <a:pt x="0" y="998601"/>
                    <a:pt x="0" y="914400"/>
                  </a:cubicBezTo>
                  <a:close/>
                </a:path>
              </a:pathLst>
            </a:custGeom>
            <a:solidFill>
              <a:srgbClr val="122D49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8" id="38"/>
          <p:cNvSpPr txBox="true"/>
          <p:nvPr/>
        </p:nvSpPr>
        <p:spPr>
          <a:xfrm rot="0">
            <a:off x="1205865" y="8494395"/>
            <a:ext cx="158191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4"/>
              </a:lnSpc>
            </a:pPr>
            <a:r>
              <a:rPr lang="en-US" sz="228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Kronologi hanya berkata 'lalu'. Cerita menjelaskan 'karena itu'.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  BUILD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11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9144000" cy="114300"/>
            <a:chOff x="0" y="0"/>
            <a:chExt cx="12192000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192000" cy="152400"/>
            </a:xfrm>
            <a:custGeom>
              <a:avLst/>
              <a:gdLst/>
              <a:ahLst/>
              <a:cxnLst/>
              <a:rect r="r" b="b" t="t" l="l"/>
              <a:pathLst>
                <a:path h="152400" w="12192000">
                  <a:moveTo>
                    <a:pt x="0" y="0"/>
                  </a:moveTo>
                  <a:lnTo>
                    <a:pt x="12192000" y="0"/>
                  </a:lnTo>
                  <a:lnTo>
                    <a:pt x="12192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5800" y="828675"/>
            <a:ext cx="16287750" cy="1057275"/>
            <a:chOff x="0" y="0"/>
            <a:chExt cx="21717000" cy="14097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17000" cy="1409700"/>
            </a:xfrm>
            <a:custGeom>
              <a:avLst/>
              <a:gdLst/>
              <a:ahLst/>
              <a:cxnLst/>
              <a:rect r="r" b="b" t="t" l="l"/>
              <a:pathLst>
                <a:path h="14097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409700"/>
                  </a:lnTo>
                  <a:lnTo>
                    <a:pt x="0" y="14097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0174" r="0" b="-250174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21717000" cy="14192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978"/>
                </a:lnSpc>
              </a:pPr>
              <a:r>
                <a:rPr lang="en-US" sz="4148" b="true">
                  <a:solidFill>
                    <a:srgbClr val="102A4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Foto Bukan Hiasan; Foto Harus Membuktikan Sesuatu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85800" y="1985962"/>
            <a:ext cx="16916400" cy="28575"/>
            <a:chOff x="0" y="0"/>
            <a:chExt cx="22555200" cy="38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C7D2E1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685800" y="2543175"/>
            <a:ext cx="5286375" cy="4400550"/>
            <a:chOff x="0" y="0"/>
            <a:chExt cx="7048500" cy="5867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048500" cy="5867400"/>
            </a:xfrm>
            <a:custGeom>
              <a:avLst/>
              <a:gdLst/>
              <a:ahLst/>
              <a:cxnLst/>
              <a:rect r="r" b="b" t="t" l="l"/>
              <a:pathLst>
                <a:path h="5867400" w="70485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6896100" y="0"/>
                  </a:lnTo>
                  <a:cubicBezTo>
                    <a:pt x="6980301" y="0"/>
                    <a:pt x="7048500" y="68199"/>
                    <a:pt x="7048500" y="152400"/>
                  </a:cubicBezTo>
                  <a:lnTo>
                    <a:pt x="7048500" y="5715000"/>
                  </a:lnTo>
                  <a:cubicBezTo>
                    <a:pt x="7048500" y="5799201"/>
                    <a:pt x="6980301" y="5867400"/>
                    <a:pt x="6896100" y="5867400"/>
                  </a:cubicBezTo>
                  <a:lnTo>
                    <a:pt x="152400" y="5867400"/>
                  </a:lnTo>
                  <a:cubicBezTo>
                    <a:pt x="68199" y="5867400"/>
                    <a:pt x="0" y="5799201"/>
                    <a:pt x="0" y="57150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1177290" y="3036570"/>
            <a:ext cx="845820" cy="66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9"/>
              </a:lnSpc>
            </a:pPr>
            <a:r>
              <a:rPr lang="en-US" sz="3974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77290" y="4017645"/>
            <a:ext cx="4246245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81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PROCESS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77290" y="4855845"/>
            <a:ext cx="4246245" cy="1613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Kamu sedang menguji, membuat, menganalisis, atau memperbaiki.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6457950" y="2543175"/>
            <a:ext cx="5286375" cy="4400550"/>
            <a:chOff x="0" y="0"/>
            <a:chExt cx="7048500" cy="58674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048500" cy="5867400"/>
            </a:xfrm>
            <a:custGeom>
              <a:avLst/>
              <a:gdLst/>
              <a:ahLst/>
              <a:cxnLst/>
              <a:rect r="r" b="b" t="t" l="l"/>
              <a:pathLst>
                <a:path h="5867400" w="70485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6896100" y="0"/>
                  </a:lnTo>
                  <a:cubicBezTo>
                    <a:pt x="6980301" y="0"/>
                    <a:pt x="7048500" y="68199"/>
                    <a:pt x="7048500" y="152400"/>
                  </a:cubicBezTo>
                  <a:lnTo>
                    <a:pt x="7048500" y="5715000"/>
                  </a:lnTo>
                  <a:cubicBezTo>
                    <a:pt x="7048500" y="5799201"/>
                    <a:pt x="6980301" y="5867400"/>
                    <a:pt x="6896100" y="5867400"/>
                  </a:cubicBezTo>
                  <a:lnTo>
                    <a:pt x="152400" y="5867400"/>
                  </a:lnTo>
                  <a:cubicBezTo>
                    <a:pt x="68199" y="5867400"/>
                    <a:pt x="0" y="5799201"/>
                    <a:pt x="0" y="5715000"/>
                  </a:cubicBez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1" id="21"/>
          <p:cNvSpPr txBox="true"/>
          <p:nvPr/>
        </p:nvSpPr>
        <p:spPr>
          <a:xfrm rot="0">
            <a:off x="6949440" y="3036570"/>
            <a:ext cx="845820" cy="66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9"/>
              </a:lnSpc>
            </a:pPr>
            <a:r>
              <a:rPr lang="en-US" sz="3974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949440" y="4017645"/>
            <a:ext cx="4246245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81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PEOPLE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949440" y="4855845"/>
            <a:ext cx="4246245" cy="1613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Terlihat peranmu, skala tim, audience, atau beneficiary.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2230100" y="2543175"/>
            <a:ext cx="5286375" cy="4400550"/>
            <a:chOff x="0" y="0"/>
            <a:chExt cx="7048500" cy="58674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048500" cy="5867400"/>
            </a:xfrm>
            <a:custGeom>
              <a:avLst/>
              <a:gdLst/>
              <a:ahLst/>
              <a:cxnLst/>
              <a:rect r="r" b="b" t="t" l="l"/>
              <a:pathLst>
                <a:path h="5867400" w="70485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6896100" y="0"/>
                  </a:lnTo>
                  <a:cubicBezTo>
                    <a:pt x="6980301" y="0"/>
                    <a:pt x="7048500" y="68199"/>
                    <a:pt x="7048500" y="152400"/>
                  </a:cubicBezTo>
                  <a:lnTo>
                    <a:pt x="7048500" y="5715000"/>
                  </a:lnTo>
                  <a:cubicBezTo>
                    <a:pt x="7048500" y="5799201"/>
                    <a:pt x="6980301" y="5867400"/>
                    <a:pt x="6896100" y="5867400"/>
                  </a:cubicBezTo>
                  <a:lnTo>
                    <a:pt x="152400" y="5867400"/>
                  </a:lnTo>
                  <a:cubicBezTo>
                    <a:pt x="68199" y="5867400"/>
                    <a:pt x="0" y="5799201"/>
                    <a:pt x="0" y="57150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6" id="26"/>
          <p:cNvSpPr txBox="true"/>
          <p:nvPr/>
        </p:nvSpPr>
        <p:spPr>
          <a:xfrm rot="0">
            <a:off x="12721590" y="3036570"/>
            <a:ext cx="845820" cy="66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9"/>
              </a:lnSpc>
            </a:pPr>
            <a:r>
              <a:rPr lang="en-US" sz="3974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721590" y="4017645"/>
            <a:ext cx="4246245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81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PROOF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721590" y="4855845"/>
            <a:ext cx="4246245" cy="1613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Ada artefak in-use, before/after, prototype, atau hasil yang dapat dibaca.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20115" y="7579995"/>
            <a:ext cx="1531620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5"/>
              </a:lnSpc>
            </a:pPr>
            <a:r>
              <a:rPr lang="en-US" sz="1537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GUNAKAN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806065" y="7513320"/>
            <a:ext cx="6960870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15"/>
              </a:lnSpc>
            </a:pPr>
            <a:r>
              <a:rPr lang="en-US" sz="1596" b="true">
                <a:solidFill>
                  <a:srgbClr val="102A4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process • peran • before/after • team scale • artifact in-use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92715" y="7579995"/>
            <a:ext cx="1531620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845"/>
              </a:lnSpc>
            </a:pPr>
            <a:r>
              <a:rPr lang="en-US" sz="1537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HINDARI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2178665" y="7513320"/>
            <a:ext cx="5103495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905"/>
              </a:lnSpc>
            </a:pPr>
            <a:r>
              <a:rPr lang="en-US" sz="1587" b="true">
                <a:solidFill>
                  <a:srgbClr val="102A4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pose berulang • tourism-only • data sensitif</a:t>
            </a:r>
          </a:p>
        </p:txBody>
      </p:sp>
      <p:grpSp>
        <p:nvGrpSpPr>
          <p:cNvPr name="Group 33" id="33"/>
          <p:cNvGrpSpPr/>
          <p:nvPr/>
        </p:nvGrpSpPr>
        <p:grpSpPr>
          <a:xfrm rot="0">
            <a:off x="685800" y="8372475"/>
            <a:ext cx="16916400" cy="771525"/>
            <a:chOff x="0" y="0"/>
            <a:chExt cx="22555200" cy="10287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22555200" cy="1028700"/>
            </a:xfrm>
            <a:custGeom>
              <a:avLst/>
              <a:gdLst/>
              <a:ahLst/>
              <a:cxnLst/>
              <a:rect r="r" b="b" t="t" l="l"/>
              <a:pathLst>
                <a:path h="1028700" w="22555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402800" y="0"/>
                  </a:lnTo>
                  <a:cubicBezTo>
                    <a:pt x="22487001" y="0"/>
                    <a:pt x="22555200" y="68199"/>
                    <a:pt x="22555200" y="152400"/>
                  </a:cubicBezTo>
                  <a:lnTo>
                    <a:pt x="22555200" y="876300"/>
                  </a:lnTo>
                  <a:cubicBezTo>
                    <a:pt x="22555200" y="960501"/>
                    <a:pt x="22487001" y="1028700"/>
                    <a:pt x="22402800" y="1028700"/>
                  </a:cubicBezTo>
                  <a:lnTo>
                    <a:pt x="152400" y="1028700"/>
                  </a:lnTo>
                  <a:cubicBezTo>
                    <a:pt x="68199" y="1028700"/>
                    <a:pt x="0" y="960501"/>
                    <a:pt x="0" y="876300"/>
                  </a:cubicBezTo>
                  <a:close/>
                </a:path>
              </a:pathLst>
            </a:custGeom>
            <a:solidFill>
              <a:srgbClr val="071C3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5" id="35"/>
          <p:cNvSpPr txBox="true"/>
          <p:nvPr/>
        </p:nvSpPr>
        <p:spPr>
          <a:xfrm rot="0">
            <a:off x="1091565" y="8542020"/>
            <a:ext cx="16104870" cy="44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Dua foto personal dipakai pada tiga slide; maksimal enam foto unik sudah cukup.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716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  STORY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13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10806551" cy="114300"/>
            <a:chOff x="0" y="0"/>
            <a:chExt cx="14408734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4408786" cy="152400"/>
            </a:xfrm>
            <a:custGeom>
              <a:avLst/>
              <a:gdLst/>
              <a:ahLst/>
              <a:cxnLst/>
              <a:rect r="r" b="b" t="t" l="l"/>
              <a:pathLst>
                <a:path h="152400" w="14408786">
                  <a:moveTo>
                    <a:pt x="0" y="0"/>
                  </a:moveTo>
                  <a:lnTo>
                    <a:pt x="14408786" y="0"/>
                  </a:lnTo>
                  <a:lnTo>
                    <a:pt x="14408786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B9CBE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5800" y="828675"/>
            <a:ext cx="16287750" cy="1000125"/>
            <a:chOff x="0" y="0"/>
            <a:chExt cx="21717000" cy="1333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170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33500"/>
                  </a:lnTo>
                  <a:lnTo>
                    <a:pt x="0" y="1333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67327" r="0" b="-267327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21717000" cy="1343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670"/>
                </a:lnSpc>
              </a:pPr>
              <a:r>
                <a:rPr lang="en-US" sz="472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Satu Benang Merah, Enam Bab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85800" y="1928812"/>
            <a:ext cx="16916400" cy="28575"/>
            <a:chOff x="0" y="0"/>
            <a:chExt cx="22555200" cy="38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5A3E91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777240" y="2531745"/>
            <a:ext cx="645795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037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01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805940" y="2493645"/>
            <a:ext cx="4160520" cy="66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KOTA INDUSTRI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805940" y="3293745"/>
            <a:ext cx="4160520" cy="1032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D7CFF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Melihat dampak industri dan distribusi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685800" y="4514850"/>
            <a:ext cx="5086350" cy="42862"/>
            <a:chOff x="0" y="0"/>
            <a:chExt cx="6781800" cy="5715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781800" cy="57150"/>
            </a:xfrm>
            <a:custGeom>
              <a:avLst/>
              <a:gdLst/>
              <a:ahLst/>
              <a:cxnLst/>
              <a:rect r="r" b="b" t="t" l="l"/>
              <a:pathLst>
                <a:path h="57150" w="6781800">
                  <a:moveTo>
                    <a:pt x="0" y="0"/>
                  </a:moveTo>
                  <a:lnTo>
                    <a:pt x="6781800" y="0"/>
                  </a:lnTo>
                  <a:lnTo>
                    <a:pt x="67818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A3E91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9" id="19"/>
          <p:cNvSpPr txBox="true"/>
          <p:nvPr/>
        </p:nvSpPr>
        <p:spPr>
          <a:xfrm rot="0">
            <a:off x="6549390" y="2531745"/>
            <a:ext cx="645795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037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7578090" y="2503170"/>
            <a:ext cx="4160520" cy="651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89"/>
              </a:lnSpc>
            </a:pPr>
            <a:r>
              <a:rPr lang="en-US" sz="215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INDUSTRIAL ENGINEERING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578090" y="3293745"/>
            <a:ext cx="4160520" cy="1032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D7CFF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Memilih sistem dan efisiensi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6457950" y="4514850"/>
            <a:ext cx="5086350" cy="42862"/>
            <a:chOff x="0" y="0"/>
            <a:chExt cx="6781800" cy="5715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6781800" cy="57150"/>
            </a:xfrm>
            <a:custGeom>
              <a:avLst/>
              <a:gdLst/>
              <a:ahLst/>
              <a:cxnLst/>
              <a:rect r="r" b="b" t="t" l="l"/>
              <a:pathLst>
                <a:path h="57150" w="6781800">
                  <a:moveTo>
                    <a:pt x="0" y="0"/>
                  </a:moveTo>
                  <a:lnTo>
                    <a:pt x="6781800" y="0"/>
                  </a:lnTo>
                  <a:lnTo>
                    <a:pt x="67818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A3E91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4" id="24"/>
          <p:cNvSpPr txBox="true"/>
          <p:nvPr/>
        </p:nvSpPr>
        <p:spPr>
          <a:xfrm rot="0">
            <a:off x="12321540" y="2531745"/>
            <a:ext cx="645795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037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350240" y="2493645"/>
            <a:ext cx="4160520" cy="66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CONTAINER TERMINAL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350240" y="3293745"/>
            <a:ext cx="4160520" cy="1032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D7CFF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Model distribusi; potensi flow +30%</a:t>
            </a:r>
          </a:p>
        </p:txBody>
      </p:sp>
      <p:grpSp>
        <p:nvGrpSpPr>
          <p:cNvPr name="Group 27" id="27"/>
          <p:cNvGrpSpPr/>
          <p:nvPr/>
        </p:nvGrpSpPr>
        <p:grpSpPr>
          <a:xfrm rot="0">
            <a:off x="12230100" y="4514850"/>
            <a:ext cx="5086350" cy="42862"/>
            <a:chOff x="0" y="0"/>
            <a:chExt cx="6781800" cy="5715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781800" cy="57150"/>
            </a:xfrm>
            <a:custGeom>
              <a:avLst/>
              <a:gdLst/>
              <a:ahLst/>
              <a:cxnLst/>
              <a:rect r="r" b="b" t="t" l="l"/>
              <a:pathLst>
                <a:path h="57150" w="6781800">
                  <a:moveTo>
                    <a:pt x="0" y="0"/>
                  </a:moveTo>
                  <a:lnTo>
                    <a:pt x="6781800" y="0"/>
                  </a:lnTo>
                  <a:lnTo>
                    <a:pt x="67818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A3E91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9" id="29"/>
          <p:cNvSpPr txBox="true"/>
          <p:nvPr/>
        </p:nvSpPr>
        <p:spPr>
          <a:xfrm rot="0">
            <a:off x="777240" y="5389245"/>
            <a:ext cx="645795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037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04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805940" y="5351145"/>
            <a:ext cx="4160520" cy="66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STEEL OPERATIONS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805940" y="6151245"/>
            <a:ext cx="4160520" cy="1032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D7CFF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Supply chain, feasibility, material flow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685800" y="7372350"/>
            <a:ext cx="5086350" cy="42862"/>
            <a:chOff x="0" y="0"/>
            <a:chExt cx="6781800" cy="5715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6781800" cy="57150"/>
            </a:xfrm>
            <a:custGeom>
              <a:avLst/>
              <a:gdLst/>
              <a:ahLst/>
              <a:cxnLst/>
              <a:rect r="r" b="b" t="t" l="l"/>
              <a:pathLst>
                <a:path h="57150" w="6781800">
                  <a:moveTo>
                    <a:pt x="0" y="0"/>
                  </a:moveTo>
                  <a:lnTo>
                    <a:pt x="6781800" y="0"/>
                  </a:lnTo>
                  <a:lnTo>
                    <a:pt x="67818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A3E91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4" id="34"/>
          <p:cNvSpPr txBox="true"/>
          <p:nvPr/>
        </p:nvSpPr>
        <p:spPr>
          <a:xfrm rot="0">
            <a:off x="6549390" y="5389245"/>
            <a:ext cx="645795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037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05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7578090" y="5351145"/>
            <a:ext cx="4160520" cy="66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NYU IE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7578090" y="6151245"/>
            <a:ext cx="4160520" cy="1032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D7CFF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Fit: operations + supply chain</a:t>
            </a:r>
          </a:p>
        </p:txBody>
      </p:sp>
      <p:grpSp>
        <p:nvGrpSpPr>
          <p:cNvPr name="Group 37" id="37"/>
          <p:cNvGrpSpPr/>
          <p:nvPr/>
        </p:nvGrpSpPr>
        <p:grpSpPr>
          <a:xfrm rot="0">
            <a:off x="6457950" y="7372350"/>
            <a:ext cx="5086350" cy="42862"/>
            <a:chOff x="0" y="0"/>
            <a:chExt cx="6781800" cy="57150"/>
          </a:xfrm>
        </p:grpSpPr>
        <p:sp>
          <p:nvSpPr>
            <p:cNvPr name="Freeform 38" id="38"/>
            <p:cNvSpPr/>
            <p:nvPr/>
          </p:nvSpPr>
          <p:spPr>
            <a:xfrm flipH="false" flipV="false" rot="0">
              <a:off x="0" y="0"/>
              <a:ext cx="6781800" cy="57150"/>
            </a:xfrm>
            <a:custGeom>
              <a:avLst/>
              <a:gdLst/>
              <a:ahLst/>
              <a:cxnLst/>
              <a:rect r="r" b="b" t="t" l="l"/>
              <a:pathLst>
                <a:path h="57150" w="6781800">
                  <a:moveTo>
                    <a:pt x="0" y="0"/>
                  </a:moveTo>
                  <a:lnTo>
                    <a:pt x="6781800" y="0"/>
                  </a:lnTo>
                  <a:lnTo>
                    <a:pt x="67818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5A3E91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9" id="39"/>
          <p:cNvSpPr txBox="true"/>
          <p:nvPr/>
        </p:nvSpPr>
        <p:spPr>
          <a:xfrm rot="0">
            <a:off x="12321540" y="5389245"/>
            <a:ext cx="645795" cy="508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44"/>
              </a:lnSpc>
            </a:pPr>
            <a:r>
              <a:rPr lang="en-US" sz="3037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06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3350240" y="5351145"/>
            <a:ext cx="4160520" cy="661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37"/>
              </a:lnSpc>
            </a:pPr>
            <a:r>
              <a:rPr lang="en-US" sz="219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FUTURE CONTRIBUTION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350240" y="6151245"/>
            <a:ext cx="4160520" cy="1032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D7CFF0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Transformasi industri baja Indonesia</a:t>
            </a:r>
          </a:p>
        </p:txBody>
      </p:sp>
      <p:grpSp>
        <p:nvGrpSpPr>
          <p:cNvPr name="Group 42" id="42"/>
          <p:cNvGrpSpPr/>
          <p:nvPr/>
        </p:nvGrpSpPr>
        <p:grpSpPr>
          <a:xfrm rot="0">
            <a:off x="12230100" y="7372350"/>
            <a:ext cx="5086350" cy="42862"/>
            <a:chOff x="0" y="0"/>
            <a:chExt cx="6781800" cy="5715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6781800" cy="57150"/>
            </a:xfrm>
            <a:custGeom>
              <a:avLst/>
              <a:gdLst/>
              <a:ahLst/>
              <a:cxnLst/>
              <a:rect r="r" b="b" t="t" l="l"/>
              <a:pathLst>
                <a:path h="57150" w="6781800">
                  <a:moveTo>
                    <a:pt x="0" y="0"/>
                  </a:moveTo>
                  <a:lnTo>
                    <a:pt x="6781800" y="0"/>
                  </a:lnTo>
                  <a:lnTo>
                    <a:pt x="67818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4" id="44"/>
          <p:cNvGrpSpPr/>
          <p:nvPr/>
        </p:nvGrpSpPr>
        <p:grpSpPr>
          <a:xfrm rot="0">
            <a:off x="685800" y="8372475"/>
            <a:ext cx="16916400" cy="771525"/>
            <a:chOff x="0" y="0"/>
            <a:chExt cx="22555200" cy="10287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2555200" cy="1028700"/>
            </a:xfrm>
            <a:custGeom>
              <a:avLst/>
              <a:gdLst/>
              <a:ahLst/>
              <a:cxnLst/>
              <a:rect r="r" b="b" t="t" l="l"/>
              <a:pathLst>
                <a:path h="1028700" w="22555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402800" y="0"/>
                  </a:lnTo>
                  <a:cubicBezTo>
                    <a:pt x="22487001" y="0"/>
                    <a:pt x="22555200" y="68199"/>
                    <a:pt x="22555200" y="152400"/>
                  </a:cubicBezTo>
                  <a:lnTo>
                    <a:pt x="22555200" y="876300"/>
                  </a:lnTo>
                  <a:cubicBezTo>
                    <a:pt x="22555200" y="960501"/>
                    <a:pt x="22487001" y="1028700"/>
                    <a:pt x="22402800" y="1028700"/>
                  </a:cubicBezTo>
                  <a:lnTo>
                    <a:pt x="152400" y="1028700"/>
                  </a:lnTo>
                  <a:cubicBezTo>
                    <a:pt x="68199" y="1028700"/>
                    <a:pt x="0" y="960501"/>
                    <a:pt x="0" y="8763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46" id="46"/>
          <p:cNvSpPr txBox="true"/>
          <p:nvPr/>
        </p:nvSpPr>
        <p:spPr>
          <a:xfrm rot="0">
            <a:off x="1091565" y="8565832"/>
            <a:ext cx="1610487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8"/>
              </a:lnSpc>
            </a:pPr>
            <a:r>
              <a:rPr lang="en-US" sz="229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TIRU LOGIKANYA—BUKAN SKALANYA.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C93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  STORY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92815" y="350520"/>
            <a:ext cx="5674995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5"/>
              </a:lnSpc>
            </a:pPr>
            <a:r>
              <a:rPr lang="en-US" sz="1462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JUJUR • SPESIFIK • RELEVAN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14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10172700"/>
            <a:ext cx="11637816" cy="114300"/>
            <a:chOff x="0" y="0"/>
            <a:chExt cx="15517089" cy="152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5517113" cy="152400"/>
            </a:xfrm>
            <a:custGeom>
              <a:avLst/>
              <a:gdLst/>
              <a:ahLst/>
              <a:cxnLst/>
              <a:rect r="r" b="b" t="t" l="l"/>
              <a:pathLst>
                <a:path h="152400" w="15517113">
                  <a:moveTo>
                    <a:pt x="0" y="0"/>
                  </a:moveTo>
                  <a:lnTo>
                    <a:pt x="15517113" y="0"/>
                  </a:lnTo>
                  <a:lnTo>
                    <a:pt x="15517113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85800" y="828675"/>
            <a:ext cx="16287750" cy="1000125"/>
            <a:chOff x="0" y="0"/>
            <a:chExt cx="21717000" cy="1333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7170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33500"/>
                  </a:lnTo>
                  <a:lnTo>
                    <a:pt x="0" y="1333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67327" r="0" b="-267327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21717000" cy="1343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4710"/>
                </a:lnSpc>
              </a:pPr>
              <a:r>
                <a:rPr lang="en-US" sz="3925" b="true">
                  <a:solidFill>
                    <a:srgbClr val="102A4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Hook Terbaik Datang dari Detail yang Hanya Kamu Alami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85800" y="1928812"/>
            <a:ext cx="16916400" cy="28575"/>
            <a:chOff x="0" y="0"/>
            <a:chExt cx="22555200" cy="381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C7D2E1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821531" y="2507456"/>
            <a:ext cx="7929562" cy="4071938"/>
            <a:chOff x="0" y="0"/>
            <a:chExt cx="10572750" cy="542925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572750" cy="5429250"/>
            </a:xfrm>
            <a:custGeom>
              <a:avLst/>
              <a:gdLst/>
              <a:ahLst/>
              <a:cxnLst/>
              <a:rect r="r" b="b" t="t" l="l"/>
              <a:pathLst>
                <a:path h="5429250" w="10572750">
                  <a:moveTo>
                    <a:pt x="0" y="152908"/>
                  </a:moveTo>
                  <a:cubicBezTo>
                    <a:pt x="0" y="68453"/>
                    <a:pt x="68453" y="0"/>
                    <a:pt x="152908" y="0"/>
                  </a:cubicBezTo>
                  <a:lnTo>
                    <a:pt x="10419842" y="0"/>
                  </a:lnTo>
                  <a:cubicBezTo>
                    <a:pt x="10504298" y="0"/>
                    <a:pt x="10572750" y="68453"/>
                    <a:pt x="10572750" y="152908"/>
                  </a:cubicBezTo>
                  <a:lnTo>
                    <a:pt x="10572750" y="5276342"/>
                  </a:lnTo>
                  <a:cubicBezTo>
                    <a:pt x="10572750" y="5360797"/>
                    <a:pt x="10504298" y="5429250"/>
                    <a:pt x="10419842" y="5429250"/>
                  </a:cubicBezTo>
                  <a:lnTo>
                    <a:pt x="152908" y="5429250"/>
                  </a:lnTo>
                  <a:cubicBezTo>
                    <a:pt x="68453" y="5429250"/>
                    <a:pt x="0" y="5360797"/>
                    <a:pt x="0" y="5276342"/>
                  </a:cubicBezTo>
                  <a:close/>
                </a:path>
              </a:pathLst>
            </a:custGeom>
            <a:solidFill>
              <a:srgbClr val="DDEBFF"/>
            </a:solidFill>
            <a:ln w="14288" cap="sq">
              <a:solidFill>
                <a:srgbClr val="BBD2FF"/>
              </a:solidFill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1320165" y="2922270"/>
            <a:ext cx="6532245" cy="34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CONTOH • KEDOKTERAN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320165" y="3550920"/>
            <a:ext cx="6560820" cy="2546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b="true" sz="2587" i="true">
                <a:solidFill>
                  <a:srgbClr val="071C33"/>
                </a:solidFill>
                <a:latin typeface="DejaVu Sans Bold Italics"/>
                <a:ea typeface="DejaVu Sans Bold Italics"/>
                <a:cs typeface="DejaVu Sans Bold Italics"/>
                <a:sym typeface="DejaVu Sans Bold Italics"/>
              </a:rPr>
              <a:t>“Ketika ayah sakit jantung, keluarga kami baru menyadari betapa jauhnya dokter spesialis dari kampung. Sejak itu, saya ingin memahami cara mendekatkan layanan jantung.”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136856" y="2507456"/>
            <a:ext cx="8329612" cy="4071938"/>
            <a:chOff x="0" y="0"/>
            <a:chExt cx="11106150" cy="54292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1106150" cy="5429250"/>
            </a:xfrm>
            <a:custGeom>
              <a:avLst/>
              <a:gdLst/>
              <a:ahLst/>
              <a:cxnLst/>
              <a:rect r="r" b="b" t="t" l="l"/>
              <a:pathLst>
                <a:path h="5429250" w="11106150">
                  <a:moveTo>
                    <a:pt x="0" y="152908"/>
                  </a:moveTo>
                  <a:cubicBezTo>
                    <a:pt x="0" y="68453"/>
                    <a:pt x="68453" y="0"/>
                    <a:pt x="152908" y="0"/>
                  </a:cubicBezTo>
                  <a:lnTo>
                    <a:pt x="10953242" y="0"/>
                  </a:lnTo>
                  <a:cubicBezTo>
                    <a:pt x="11037698" y="0"/>
                    <a:pt x="11106150" y="68453"/>
                    <a:pt x="11106150" y="152908"/>
                  </a:cubicBezTo>
                  <a:lnTo>
                    <a:pt x="11106150" y="5276342"/>
                  </a:lnTo>
                  <a:cubicBezTo>
                    <a:pt x="11106150" y="5360797"/>
                    <a:pt x="11037698" y="5429250"/>
                    <a:pt x="10953242" y="5429250"/>
                  </a:cubicBezTo>
                  <a:lnTo>
                    <a:pt x="152908" y="5429250"/>
                  </a:lnTo>
                  <a:cubicBezTo>
                    <a:pt x="68453" y="5429250"/>
                    <a:pt x="0" y="5360797"/>
                    <a:pt x="0" y="5276342"/>
                  </a:cubicBezTo>
                  <a:close/>
                </a:path>
              </a:pathLst>
            </a:custGeom>
            <a:solidFill>
              <a:srgbClr val="FFE1DB"/>
            </a:solidFill>
            <a:ln w="14288" cap="sq">
              <a:solidFill>
                <a:srgbClr val="FFC1B4"/>
              </a:solidFill>
              <a:prstDash val="solid"/>
              <a:miter/>
            </a:ln>
          </p:spPr>
        </p:sp>
      </p:grpSp>
      <p:sp>
        <p:nvSpPr>
          <p:cNvPr name="TextBox 21" id="21"/>
          <p:cNvSpPr txBox="true"/>
          <p:nvPr/>
        </p:nvSpPr>
        <p:spPr>
          <a:xfrm rot="0">
            <a:off x="9664065" y="2922270"/>
            <a:ext cx="6960870" cy="34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CONTOH • ENTREPRENEURSHIP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664065" y="3550920"/>
            <a:ext cx="6960870" cy="2546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b="true" sz="2587" i="true">
                <a:solidFill>
                  <a:srgbClr val="071C33"/>
                </a:solidFill>
                <a:latin typeface="DejaVu Sans Bold Italics"/>
                <a:ea typeface="DejaVu Sans Bold Italics"/>
                <a:cs typeface="DejaVu Sans Bold Italics"/>
                <a:sym typeface="DejaVu Sans Bold Italics"/>
              </a:rPr>
              <a:t>“Setiap kali usaha tante menerima pesanan besar, beberapa tetangga mendapat pekerjaan tambahan. Saya ingin membangun usaha yang ikut membuka peluang bagi orang lain.”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828675" y="6972300"/>
            <a:ext cx="16630650" cy="914400"/>
            <a:chOff x="0" y="0"/>
            <a:chExt cx="22174200" cy="12192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22174200" cy="1219200"/>
            </a:xfrm>
            <a:custGeom>
              <a:avLst/>
              <a:gdLst/>
              <a:ahLst/>
              <a:cxnLst/>
              <a:rect r="r" b="b" t="t" l="l"/>
              <a:pathLst>
                <a:path h="1219200" w="2217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021800" y="0"/>
                  </a:lnTo>
                  <a:cubicBezTo>
                    <a:pt x="22106001" y="0"/>
                    <a:pt x="22174200" y="68199"/>
                    <a:pt x="22174200" y="152400"/>
                  </a:cubicBezTo>
                  <a:lnTo>
                    <a:pt x="22174200" y="1066800"/>
                  </a:lnTo>
                  <a:cubicBezTo>
                    <a:pt x="22174200" y="1151001"/>
                    <a:pt x="22106001" y="1219200"/>
                    <a:pt x="22021800" y="1219200"/>
                  </a:cubicBezTo>
                  <a:lnTo>
                    <a:pt x="152400" y="1219200"/>
                  </a:lnTo>
                  <a:cubicBezTo>
                    <a:pt x="68199" y="1219200"/>
                    <a:pt x="0" y="1151001"/>
                    <a:pt x="0" y="1066800"/>
                  </a:cubicBezTo>
                  <a:close/>
                </a:path>
              </a:pathLst>
            </a:custGeom>
            <a:solidFill>
              <a:srgbClr val="071C3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5" id="25"/>
          <p:cNvSpPr txBox="true"/>
          <p:nvPr/>
        </p:nvSpPr>
        <p:spPr>
          <a:xfrm rot="0">
            <a:off x="1263015" y="7198995"/>
            <a:ext cx="15761970" cy="441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5"/>
              </a:lnSpc>
            </a:pPr>
            <a:r>
              <a:rPr lang="en-US" sz="236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DETAIL PERSONAL  →  MASALAH YANG DISADARI  →  PERTANYAAN / DORONGAN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05890" y="8237220"/>
            <a:ext cx="154762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2"/>
              </a:lnSpc>
            </a:pPr>
            <a:r>
              <a:rPr lang="en-US" sz="2201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Personal tidak harus dramatis. Ia harus benar dan menjelaskan mengapa kamu memilih jalan itu.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405890" y="8903970"/>
            <a:ext cx="1547622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3"/>
              </a:lnSpc>
            </a:pPr>
            <a:r>
              <a:rPr lang="en-US" sz="1727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Sejak itu…  •  Saya mulai bertanya…  •  Yang belum saya pahami…  •  Dari sana…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1C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04  WRITE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15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12469092" cy="114300"/>
            <a:chOff x="0" y="0"/>
            <a:chExt cx="16625456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6625443" cy="152400"/>
            </a:xfrm>
            <a:custGeom>
              <a:avLst/>
              <a:gdLst/>
              <a:ahLst/>
              <a:cxnLst/>
              <a:rect r="r" b="b" t="t" l="l"/>
              <a:pathLst>
                <a:path h="152400" w="16625443">
                  <a:moveTo>
                    <a:pt x="0" y="0"/>
                  </a:moveTo>
                  <a:lnTo>
                    <a:pt x="16625443" y="0"/>
                  </a:lnTo>
                  <a:lnTo>
                    <a:pt x="16625443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B9CBE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91540" y="1350645"/>
            <a:ext cx="6960870" cy="3204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64"/>
              </a:lnSpc>
            </a:pPr>
            <a:r>
              <a:rPr lang="en-US" sz="688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DARI</a:t>
            </a:r>
          </a:p>
          <a:p>
            <a:pPr algn="l">
              <a:lnSpc>
                <a:spcPts val="8264"/>
              </a:lnSpc>
            </a:pPr>
            <a:r>
              <a:rPr lang="en-US" sz="688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PORTOFOLIO</a:t>
            </a:r>
          </a:p>
          <a:p>
            <a:pPr algn="l">
              <a:lnSpc>
                <a:spcPts val="8264"/>
              </a:lnSpc>
            </a:pPr>
            <a:r>
              <a:rPr lang="en-US" sz="688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KE CV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20115" y="5008245"/>
            <a:ext cx="6675120" cy="1089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50"/>
              </a:lnSpc>
            </a:pPr>
            <a:r>
              <a:rPr lang="en-US" sz="3375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Pilih yang paling relevan.</a:t>
            </a:r>
          </a:p>
          <a:p>
            <a:pPr algn="l">
              <a:lnSpc>
                <a:spcPts val="4050"/>
              </a:lnSpc>
            </a:pPr>
            <a:r>
              <a:rPr lang="en-US" sz="3375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Mulai dengan aksi.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9286875" y="2085975"/>
            <a:ext cx="657225" cy="657225"/>
            <a:chOff x="0" y="0"/>
            <a:chExt cx="876300" cy="8763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9286875" y="2114550"/>
            <a:ext cx="657225" cy="571500"/>
            <a:chOff x="0" y="0"/>
            <a:chExt cx="876300" cy="762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01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229850" y="2114550"/>
            <a:ext cx="6743700" cy="600075"/>
            <a:chOff x="0" y="0"/>
            <a:chExt cx="8991600" cy="8001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991600" cy="800100"/>
            </a:xfrm>
            <a:custGeom>
              <a:avLst/>
              <a:gdLst/>
              <a:ahLst/>
              <a:cxnLst/>
              <a:rect r="r" b="b" t="t" l="l"/>
              <a:pathLst>
                <a:path h="800100" w="8991600">
                  <a:moveTo>
                    <a:pt x="0" y="0"/>
                  </a:moveTo>
                  <a:lnTo>
                    <a:pt x="8991600" y="0"/>
                  </a:lnTo>
                  <a:lnTo>
                    <a:pt x="89916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8974" r="0" b="-168974"/>
              </a:stretch>
            </a:blip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"/>
              <a:ext cx="89916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Education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229850" y="2857500"/>
            <a:ext cx="6743700" cy="14288"/>
            <a:chOff x="0" y="0"/>
            <a:chExt cx="8991600" cy="190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991600" cy="19050"/>
            </a:xfrm>
            <a:custGeom>
              <a:avLst/>
              <a:gdLst/>
              <a:ahLst/>
              <a:cxnLst/>
              <a:rect r="r" b="b" t="t" l="l"/>
              <a:pathLst>
                <a:path h="19050" w="8991600">
                  <a:moveTo>
                    <a:pt x="0" y="0"/>
                  </a:moveTo>
                  <a:lnTo>
                    <a:pt x="8991600" y="0"/>
                  </a:lnTo>
                  <a:lnTo>
                    <a:pt x="89916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36516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1" id="21"/>
          <p:cNvGrpSpPr/>
          <p:nvPr/>
        </p:nvGrpSpPr>
        <p:grpSpPr>
          <a:xfrm rot="0">
            <a:off x="9286875" y="3200400"/>
            <a:ext cx="657225" cy="657225"/>
            <a:chOff x="0" y="0"/>
            <a:chExt cx="876300" cy="8763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9286875" y="3228975"/>
            <a:ext cx="657225" cy="571500"/>
            <a:chOff x="0" y="0"/>
            <a:chExt cx="876300" cy="762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02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229850" y="3228975"/>
            <a:ext cx="6743700" cy="600075"/>
            <a:chOff x="0" y="0"/>
            <a:chExt cx="8991600" cy="8001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991600" cy="800100"/>
            </a:xfrm>
            <a:custGeom>
              <a:avLst/>
              <a:gdLst/>
              <a:ahLst/>
              <a:cxnLst/>
              <a:rect r="r" b="b" t="t" l="l"/>
              <a:pathLst>
                <a:path h="800100" w="8991600">
                  <a:moveTo>
                    <a:pt x="0" y="0"/>
                  </a:moveTo>
                  <a:lnTo>
                    <a:pt x="8991600" y="0"/>
                  </a:lnTo>
                  <a:lnTo>
                    <a:pt x="89916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8974" r="0" b="-168974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"/>
              <a:ext cx="89916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Selected projects / research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0229850" y="3971925"/>
            <a:ext cx="6743700" cy="14288"/>
            <a:chOff x="0" y="0"/>
            <a:chExt cx="8991600" cy="1905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991600" cy="19050"/>
            </a:xfrm>
            <a:custGeom>
              <a:avLst/>
              <a:gdLst/>
              <a:ahLst/>
              <a:cxnLst/>
              <a:rect r="r" b="b" t="t" l="l"/>
              <a:pathLst>
                <a:path h="19050" w="8991600">
                  <a:moveTo>
                    <a:pt x="0" y="0"/>
                  </a:moveTo>
                  <a:lnTo>
                    <a:pt x="8991600" y="0"/>
                  </a:lnTo>
                  <a:lnTo>
                    <a:pt x="89916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36516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1" id="31"/>
          <p:cNvGrpSpPr/>
          <p:nvPr/>
        </p:nvGrpSpPr>
        <p:grpSpPr>
          <a:xfrm rot="0">
            <a:off x="9286875" y="4314825"/>
            <a:ext cx="657225" cy="657225"/>
            <a:chOff x="0" y="0"/>
            <a:chExt cx="876300" cy="876300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9286875" y="4343400"/>
            <a:ext cx="657225" cy="571500"/>
            <a:chOff x="0" y="0"/>
            <a:chExt cx="876300" cy="7620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03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10229850" y="4343400"/>
            <a:ext cx="6743700" cy="600075"/>
            <a:chOff x="0" y="0"/>
            <a:chExt cx="8991600" cy="8001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8991600" cy="800100"/>
            </a:xfrm>
            <a:custGeom>
              <a:avLst/>
              <a:gdLst/>
              <a:ahLst/>
              <a:cxnLst/>
              <a:rect r="r" b="b" t="t" l="l"/>
              <a:pathLst>
                <a:path h="800100" w="8991600">
                  <a:moveTo>
                    <a:pt x="0" y="0"/>
                  </a:moveTo>
                  <a:lnTo>
                    <a:pt x="8991600" y="0"/>
                  </a:lnTo>
                  <a:lnTo>
                    <a:pt x="89916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8974" r="0" b="-168974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"/>
              <a:ext cx="89916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Leadership &amp; activities</a:t>
              </a: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0229850" y="5086350"/>
            <a:ext cx="6743700" cy="14288"/>
            <a:chOff x="0" y="0"/>
            <a:chExt cx="8991600" cy="19050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8991600" cy="19050"/>
            </a:xfrm>
            <a:custGeom>
              <a:avLst/>
              <a:gdLst/>
              <a:ahLst/>
              <a:cxnLst/>
              <a:rect r="r" b="b" t="t" l="l"/>
              <a:pathLst>
                <a:path h="19050" w="8991600">
                  <a:moveTo>
                    <a:pt x="0" y="0"/>
                  </a:moveTo>
                  <a:lnTo>
                    <a:pt x="8991600" y="0"/>
                  </a:lnTo>
                  <a:lnTo>
                    <a:pt x="89916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36516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1" id="41"/>
          <p:cNvGrpSpPr/>
          <p:nvPr/>
        </p:nvGrpSpPr>
        <p:grpSpPr>
          <a:xfrm rot="0">
            <a:off x="9286875" y="5429250"/>
            <a:ext cx="657225" cy="657225"/>
            <a:chOff x="0" y="0"/>
            <a:chExt cx="876300" cy="8763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3" id="43"/>
          <p:cNvGrpSpPr/>
          <p:nvPr/>
        </p:nvGrpSpPr>
        <p:grpSpPr>
          <a:xfrm rot="0">
            <a:off x="9286875" y="5457825"/>
            <a:ext cx="657225" cy="571500"/>
            <a:chOff x="0" y="0"/>
            <a:chExt cx="876300" cy="762000"/>
          </a:xfrm>
        </p:grpSpPr>
        <p:sp>
          <p:nvSpPr>
            <p:cNvPr name="Freeform 44" id="44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45" id="45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04</a:t>
              </a:r>
            </a:p>
          </p:txBody>
        </p:sp>
      </p:grpSp>
      <p:grpSp>
        <p:nvGrpSpPr>
          <p:cNvPr name="Group 46" id="46"/>
          <p:cNvGrpSpPr/>
          <p:nvPr/>
        </p:nvGrpSpPr>
        <p:grpSpPr>
          <a:xfrm rot="0">
            <a:off x="10229850" y="5457825"/>
            <a:ext cx="6743700" cy="600075"/>
            <a:chOff x="0" y="0"/>
            <a:chExt cx="8991600" cy="8001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8991600" cy="800100"/>
            </a:xfrm>
            <a:custGeom>
              <a:avLst/>
              <a:gdLst/>
              <a:ahLst/>
              <a:cxnLst/>
              <a:rect r="r" b="b" t="t" l="l"/>
              <a:pathLst>
                <a:path h="800100" w="8991600">
                  <a:moveTo>
                    <a:pt x="0" y="0"/>
                  </a:moveTo>
                  <a:lnTo>
                    <a:pt x="8991600" y="0"/>
                  </a:lnTo>
                  <a:lnTo>
                    <a:pt x="89916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8974" r="0" b="-168974"/>
              </a:stretch>
            </a:blipFill>
          </p:spPr>
        </p:sp>
        <p:sp>
          <p:nvSpPr>
            <p:cNvPr name="TextBox 48" id="48"/>
            <p:cNvSpPr txBox="true"/>
            <p:nvPr/>
          </p:nvSpPr>
          <p:spPr>
            <a:xfrm>
              <a:off x="0" y="-9525"/>
              <a:ext cx="89916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Awards / community</a:t>
              </a:r>
            </a:p>
          </p:txBody>
        </p:sp>
      </p:grpSp>
      <p:grpSp>
        <p:nvGrpSpPr>
          <p:cNvPr name="Group 49" id="49"/>
          <p:cNvGrpSpPr/>
          <p:nvPr/>
        </p:nvGrpSpPr>
        <p:grpSpPr>
          <a:xfrm rot="0">
            <a:off x="10229850" y="6200775"/>
            <a:ext cx="6743700" cy="14288"/>
            <a:chOff x="0" y="0"/>
            <a:chExt cx="8991600" cy="19050"/>
          </a:xfrm>
        </p:grpSpPr>
        <p:sp>
          <p:nvSpPr>
            <p:cNvPr name="Freeform 50" id="50"/>
            <p:cNvSpPr/>
            <p:nvPr/>
          </p:nvSpPr>
          <p:spPr>
            <a:xfrm flipH="false" flipV="false" rot="0">
              <a:off x="0" y="0"/>
              <a:ext cx="8991600" cy="19050"/>
            </a:xfrm>
            <a:custGeom>
              <a:avLst/>
              <a:gdLst/>
              <a:ahLst/>
              <a:cxnLst/>
              <a:rect r="r" b="b" t="t" l="l"/>
              <a:pathLst>
                <a:path h="19050" w="8991600">
                  <a:moveTo>
                    <a:pt x="0" y="0"/>
                  </a:moveTo>
                  <a:lnTo>
                    <a:pt x="8991600" y="0"/>
                  </a:lnTo>
                  <a:lnTo>
                    <a:pt x="89916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36516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1" id="51"/>
          <p:cNvGrpSpPr/>
          <p:nvPr/>
        </p:nvGrpSpPr>
        <p:grpSpPr>
          <a:xfrm rot="0">
            <a:off x="9286875" y="6543675"/>
            <a:ext cx="657225" cy="657225"/>
            <a:chOff x="0" y="0"/>
            <a:chExt cx="876300" cy="876300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3" id="53"/>
          <p:cNvGrpSpPr/>
          <p:nvPr/>
        </p:nvGrpSpPr>
        <p:grpSpPr>
          <a:xfrm rot="0">
            <a:off x="9286875" y="6572250"/>
            <a:ext cx="657225" cy="571500"/>
            <a:chOff x="0" y="0"/>
            <a:chExt cx="876300" cy="7620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55" id="55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05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0229850" y="6572250"/>
            <a:ext cx="6743700" cy="600075"/>
            <a:chOff x="0" y="0"/>
            <a:chExt cx="8991600" cy="8001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8991600" cy="800100"/>
            </a:xfrm>
            <a:custGeom>
              <a:avLst/>
              <a:gdLst/>
              <a:ahLst/>
              <a:cxnLst/>
              <a:rect r="r" b="b" t="t" l="l"/>
              <a:pathLst>
                <a:path h="800100" w="8991600">
                  <a:moveTo>
                    <a:pt x="0" y="0"/>
                  </a:moveTo>
                  <a:lnTo>
                    <a:pt x="8991600" y="0"/>
                  </a:lnTo>
                  <a:lnTo>
                    <a:pt x="8991600" y="800100"/>
                  </a:lnTo>
                  <a:lnTo>
                    <a:pt x="0" y="8001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168974" r="0" b="-168974"/>
              </a:stretch>
            </a:blipFill>
          </p:spPr>
        </p:sp>
        <p:sp>
          <p:nvSpPr>
            <p:cNvPr name="TextBox 58" id="58"/>
            <p:cNvSpPr txBox="true"/>
            <p:nvPr/>
          </p:nvSpPr>
          <p:spPr>
            <a:xfrm>
              <a:off x="0" y="-9525"/>
              <a:ext cx="8991600" cy="8096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240"/>
                </a:lnSpc>
              </a:pPr>
              <a:r>
                <a:rPr lang="en-US" sz="2700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Skills / tools</a:t>
              </a: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0229850" y="7315200"/>
            <a:ext cx="6743700" cy="14288"/>
            <a:chOff x="0" y="0"/>
            <a:chExt cx="8991600" cy="1905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8991600" cy="19050"/>
            </a:xfrm>
            <a:custGeom>
              <a:avLst/>
              <a:gdLst/>
              <a:ahLst/>
              <a:cxnLst/>
              <a:rect r="r" b="b" t="t" l="l"/>
              <a:pathLst>
                <a:path h="19050" w="8991600">
                  <a:moveTo>
                    <a:pt x="0" y="0"/>
                  </a:moveTo>
                  <a:lnTo>
                    <a:pt x="8991600" y="0"/>
                  </a:lnTo>
                  <a:lnTo>
                    <a:pt x="89916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36516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61" id="61"/>
          <p:cNvGrpSpPr/>
          <p:nvPr/>
        </p:nvGrpSpPr>
        <p:grpSpPr>
          <a:xfrm rot="0">
            <a:off x="828675" y="8143875"/>
            <a:ext cx="16630650" cy="857250"/>
            <a:chOff x="0" y="0"/>
            <a:chExt cx="22174200" cy="1143000"/>
          </a:xfrm>
        </p:grpSpPr>
        <p:sp>
          <p:nvSpPr>
            <p:cNvPr name="Freeform 62" id="62"/>
            <p:cNvSpPr/>
            <p:nvPr/>
          </p:nvSpPr>
          <p:spPr>
            <a:xfrm flipH="false" flipV="false" rot="0">
              <a:off x="0" y="0"/>
              <a:ext cx="22174200" cy="1143000"/>
            </a:xfrm>
            <a:custGeom>
              <a:avLst/>
              <a:gdLst/>
              <a:ahLst/>
              <a:cxnLst/>
              <a:rect r="r" b="b" t="t" l="l"/>
              <a:pathLst>
                <a:path h="1143000" w="2217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021800" y="0"/>
                  </a:lnTo>
                  <a:cubicBezTo>
                    <a:pt x="22106001" y="0"/>
                    <a:pt x="22174200" y="68199"/>
                    <a:pt x="22174200" y="152400"/>
                  </a:cubicBezTo>
                  <a:lnTo>
                    <a:pt x="22174200" y="990600"/>
                  </a:lnTo>
                  <a:cubicBezTo>
                    <a:pt x="22174200" y="1074801"/>
                    <a:pt x="22106001" y="1143000"/>
                    <a:pt x="22021800" y="1143000"/>
                  </a:cubicBezTo>
                  <a:lnTo>
                    <a:pt x="152400" y="1143000"/>
                  </a:lnTo>
                  <a:cubicBezTo>
                    <a:pt x="68199" y="1143000"/>
                    <a:pt x="0" y="1074801"/>
                    <a:pt x="0" y="990600"/>
                  </a:cubicBezTo>
                  <a:close/>
                </a:path>
              </a:pathLst>
            </a:custGeom>
            <a:solidFill>
              <a:srgbClr val="122D49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63" id="63"/>
          <p:cNvSpPr txBox="true"/>
          <p:nvPr/>
        </p:nvSpPr>
        <p:spPr>
          <a:xfrm rot="0">
            <a:off x="1263015" y="8365807"/>
            <a:ext cx="1576197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4"/>
              </a:lnSpc>
            </a:pPr>
            <a:r>
              <a:rPr lang="en-US" sz="228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CV BUKAN TEMPAT MENULIS SEMUA—CV MEMILIH BUKTI YANG PALING RELEVAN.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04  WRITE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16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13300367" cy="114300"/>
            <a:chOff x="0" y="0"/>
            <a:chExt cx="17733823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7733772" cy="152400"/>
            </a:xfrm>
            <a:custGeom>
              <a:avLst/>
              <a:gdLst/>
              <a:ahLst/>
              <a:cxnLst/>
              <a:rect r="r" b="b" t="t" l="l"/>
              <a:pathLst>
                <a:path h="152400" w="17733772">
                  <a:moveTo>
                    <a:pt x="0" y="0"/>
                  </a:moveTo>
                  <a:lnTo>
                    <a:pt x="17733772" y="0"/>
                  </a:lnTo>
                  <a:lnTo>
                    <a:pt x="17733772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5800" y="828675"/>
            <a:ext cx="16287750" cy="1028700"/>
            <a:chOff x="0" y="0"/>
            <a:chExt cx="21717000" cy="13716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170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71600"/>
                  </a:lnTo>
                  <a:lnTo>
                    <a:pt x="0" y="1371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58513" r="0" b="-258513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21717000" cy="1381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265"/>
                </a:lnSpc>
              </a:pPr>
              <a:r>
                <a:rPr lang="en-US" sz="4387" b="true">
                  <a:solidFill>
                    <a:srgbClr val="102A4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Mulai dengan Aksi; Buktikan dengan Hasil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85800" y="1957388"/>
            <a:ext cx="16916400" cy="28575"/>
            <a:chOff x="0" y="0"/>
            <a:chExt cx="22555200" cy="38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C7D2E1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685800" y="2486025"/>
            <a:ext cx="3857625" cy="1057275"/>
            <a:chOff x="0" y="0"/>
            <a:chExt cx="5143500" cy="14097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143500" cy="1409700"/>
            </a:xfrm>
            <a:custGeom>
              <a:avLst/>
              <a:gdLst/>
              <a:ahLst/>
              <a:cxnLst/>
              <a:rect r="r" b="b" t="t" l="l"/>
              <a:pathLst>
                <a:path h="1409700" w="51435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991100" y="0"/>
                  </a:lnTo>
                  <a:cubicBezTo>
                    <a:pt x="5075301" y="0"/>
                    <a:pt x="5143500" y="68199"/>
                    <a:pt x="5143500" y="152400"/>
                  </a:cubicBezTo>
                  <a:lnTo>
                    <a:pt x="5143500" y="1257300"/>
                  </a:lnTo>
                  <a:cubicBezTo>
                    <a:pt x="5143500" y="1341501"/>
                    <a:pt x="5075301" y="1409700"/>
                    <a:pt x="4991100" y="1409700"/>
                  </a:cubicBezTo>
                  <a:lnTo>
                    <a:pt x="152400" y="1409700"/>
                  </a:lnTo>
                  <a:cubicBezTo>
                    <a:pt x="68199" y="1409700"/>
                    <a:pt x="0" y="1341501"/>
                    <a:pt x="0" y="12573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948690" y="2755583"/>
            <a:ext cx="333184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ACTION VERB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692015" y="2750820"/>
            <a:ext cx="1600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5"/>
              </a:lnSpc>
            </a:pPr>
            <a:r>
              <a:rPr lang="en-US" sz="638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+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943475" y="2486025"/>
            <a:ext cx="3857625" cy="1057275"/>
            <a:chOff x="0" y="0"/>
            <a:chExt cx="5143500" cy="14097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5143500" cy="1409700"/>
            </a:xfrm>
            <a:custGeom>
              <a:avLst/>
              <a:gdLst/>
              <a:ahLst/>
              <a:cxnLst/>
              <a:rect r="r" b="b" t="t" l="l"/>
              <a:pathLst>
                <a:path h="1409700" w="51435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991100" y="0"/>
                  </a:lnTo>
                  <a:cubicBezTo>
                    <a:pt x="5075301" y="0"/>
                    <a:pt x="5143500" y="68199"/>
                    <a:pt x="5143500" y="152400"/>
                  </a:cubicBezTo>
                  <a:lnTo>
                    <a:pt x="5143500" y="1257300"/>
                  </a:lnTo>
                  <a:cubicBezTo>
                    <a:pt x="5143500" y="1341501"/>
                    <a:pt x="5075301" y="1409700"/>
                    <a:pt x="4991100" y="1409700"/>
                  </a:cubicBezTo>
                  <a:lnTo>
                    <a:pt x="152400" y="1409700"/>
                  </a:lnTo>
                  <a:cubicBezTo>
                    <a:pt x="68199" y="1409700"/>
                    <a:pt x="0" y="1341501"/>
                    <a:pt x="0" y="1257300"/>
                  </a:cubicBez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0" id="20"/>
          <p:cNvSpPr txBox="true"/>
          <p:nvPr/>
        </p:nvSpPr>
        <p:spPr>
          <a:xfrm rot="0">
            <a:off x="5206365" y="2755583"/>
            <a:ext cx="333184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WHAT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949690" y="2750820"/>
            <a:ext cx="1600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5"/>
              </a:lnSpc>
            </a:pPr>
            <a:r>
              <a:rPr lang="en-US" sz="638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+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9201150" y="2486025"/>
            <a:ext cx="3857625" cy="1057275"/>
            <a:chOff x="0" y="0"/>
            <a:chExt cx="5143500" cy="14097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5143500" cy="1409700"/>
            </a:xfrm>
            <a:custGeom>
              <a:avLst/>
              <a:gdLst/>
              <a:ahLst/>
              <a:cxnLst/>
              <a:rect r="r" b="b" t="t" l="l"/>
              <a:pathLst>
                <a:path h="1409700" w="51435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991100" y="0"/>
                  </a:lnTo>
                  <a:cubicBezTo>
                    <a:pt x="5075301" y="0"/>
                    <a:pt x="5143500" y="68199"/>
                    <a:pt x="5143500" y="152400"/>
                  </a:cubicBezTo>
                  <a:lnTo>
                    <a:pt x="5143500" y="1257300"/>
                  </a:lnTo>
                  <a:cubicBezTo>
                    <a:pt x="5143500" y="1341501"/>
                    <a:pt x="5075301" y="1409700"/>
                    <a:pt x="4991100" y="1409700"/>
                  </a:cubicBezTo>
                  <a:lnTo>
                    <a:pt x="152400" y="1409700"/>
                  </a:lnTo>
                  <a:cubicBezTo>
                    <a:pt x="68199" y="1409700"/>
                    <a:pt x="0" y="1341501"/>
                    <a:pt x="0" y="1257300"/>
                  </a:cubicBez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4" id="24"/>
          <p:cNvSpPr txBox="true"/>
          <p:nvPr/>
        </p:nvSpPr>
        <p:spPr>
          <a:xfrm rot="0">
            <a:off x="9464040" y="2755583"/>
            <a:ext cx="333184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HOW / SCOPE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3207365" y="2750820"/>
            <a:ext cx="160020" cy="403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5"/>
              </a:lnSpc>
            </a:pPr>
            <a:r>
              <a:rPr lang="en-US" sz="638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+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3458825" y="2486025"/>
            <a:ext cx="3857625" cy="1057275"/>
            <a:chOff x="0" y="0"/>
            <a:chExt cx="5143500" cy="14097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5143500" cy="1409700"/>
            </a:xfrm>
            <a:custGeom>
              <a:avLst/>
              <a:gdLst/>
              <a:ahLst/>
              <a:cxnLst/>
              <a:rect r="r" b="b" t="t" l="l"/>
              <a:pathLst>
                <a:path h="1409700" w="51435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4991100" y="0"/>
                  </a:lnTo>
                  <a:cubicBezTo>
                    <a:pt x="5075301" y="0"/>
                    <a:pt x="5143500" y="68199"/>
                    <a:pt x="5143500" y="152400"/>
                  </a:cubicBezTo>
                  <a:lnTo>
                    <a:pt x="5143500" y="1257300"/>
                  </a:lnTo>
                  <a:cubicBezTo>
                    <a:pt x="5143500" y="1341501"/>
                    <a:pt x="5075301" y="1409700"/>
                    <a:pt x="4991100" y="1409700"/>
                  </a:cubicBezTo>
                  <a:lnTo>
                    <a:pt x="152400" y="1409700"/>
                  </a:lnTo>
                  <a:cubicBezTo>
                    <a:pt x="68199" y="1409700"/>
                    <a:pt x="0" y="1341501"/>
                    <a:pt x="0" y="12573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8" id="28"/>
          <p:cNvSpPr txBox="true"/>
          <p:nvPr/>
        </p:nvSpPr>
        <p:spPr>
          <a:xfrm rot="0">
            <a:off x="13721715" y="2755583"/>
            <a:ext cx="3331845" cy="4705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RESULT / LEARNING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34390" y="4322445"/>
            <a:ext cx="2388870" cy="34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5"/>
              </a:lnSpc>
            </a:pPr>
            <a:r>
              <a:rPr lang="en-US" sz="1912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LEMAH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685800" y="4829175"/>
            <a:ext cx="16916400" cy="1171575"/>
            <a:chOff x="0" y="0"/>
            <a:chExt cx="22555200" cy="15621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22555200" cy="1562100"/>
            </a:xfrm>
            <a:custGeom>
              <a:avLst/>
              <a:gdLst/>
              <a:ahLst/>
              <a:cxnLst/>
              <a:rect r="r" b="b" t="t" l="l"/>
              <a:pathLst>
                <a:path h="1562100" w="22555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402800" y="0"/>
                  </a:lnTo>
                  <a:cubicBezTo>
                    <a:pt x="22487001" y="0"/>
                    <a:pt x="22555200" y="68199"/>
                    <a:pt x="22555200" y="152400"/>
                  </a:cubicBezTo>
                  <a:lnTo>
                    <a:pt x="22555200" y="1409700"/>
                  </a:lnTo>
                  <a:cubicBezTo>
                    <a:pt x="22555200" y="1493901"/>
                    <a:pt x="22487001" y="1562100"/>
                    <a:pt x="22402800" y="1562100"/>
                  </a:cubicBezTo>
                  <a:lnTo>
                    <a:pt x="152400" y="1562100"/>
                  </a:lnTo>
                  <a:cubicBezTo>
                    <a:pt x="68199" y="1562100"/>
                    <a:pt x="0" y="1493901"/>
                    <a:pt x="0" y="1409700"/>
                  </a:cubicBezTo>
                  <a:close/>
                </a:path>
              </a:pathLst>
            </a:custGeom>
            <a:solidFill>
              <a:srgbClr val="EEF2F6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2" id="32"/>
          <p:cNvSpPr txBox="true"/>
          <p:nvPr/>
        </p:nvSpPr>
        <p:spPr>
          <a:xfrm rot="0">
            <a:off x="1205865" y="5146358"/>
            <a:ext cx="15876270" cy="5372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812" i="true">
                <a:solidFill>
                  <a:srgbClr val="6B7C93"/>
                </a:solidFill>
                <a:latin typeface="DejaVu Sans Bold Italics"/>
                <a:ea typeface="DejaVu Sans Bold Italics"/>
                <a:cs typeface="DejaVu Sans Bold Italics"/>
                <a:sym typeface="DejaVu Sans Bold Italics"/>
              </a:rPr>
              <a:t>Responsible for the school literacy program.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34390" y="6579870"/>
            <a:ext cx="2388870" cy="346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95"/>
              </a:lnSpc>
            </a:pPr>
            <a:r>
              <a:rPr lang="en-US" sz="1912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LEBIH KUAT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685800" y="7086600"/>
            <a:ext cx="16916400" cy="1685925"/>
            <a:chOff x="0" y="0"/>
            <a:chExt cx="22555200" cy="22479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2555200" cy="2247900"/>
            </a:xfrm>
            <a:custGeom>
              <a:avLst/>
              <a:gdLst/>
              <a:ahLst/>
              <a:cxnLst/>
              <a:rect r="r" b="b" t="t" l="l"/>
              <a:pathLst>
                <a:path h="2247900" w="22555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402800" y="0"/>
                  </a:lnTo>
                  <a:cubicBezTo>
                    <a:pt x="22487001" y="0"/>
                    <a:pt x="22555200" y="68199"/>
                    <a:pt x="22555200" y="152400"/>
                  </a:cubicBezTo>
                  <a:lnTo>
                    <a:pt x="22555200" y="2095500"/>
                  </a:lnTo>
                  <a:cubicBezTo>
                    <a:pt x="22555200" y="2179701"/>
                    <a:pt x="22487001" y="2247900"/>
                    <a:pt x="22402800" y="2247900"/>
                  </a:cubicBezTo>
                  <a:lnTo>
                    <a:pt x="152400" y="2247900"/>
                  </a:lnTo>
                  <a:cubicBezTo>
                    <a:pt x="68199" y="2247900"/>
                    <a:pt x="0" y="2179701"/>
                    <a:pt x="0" y="2095500"/>
                  </a:cubicBezTo>
                  <a:close/>
                </a:path>
              </a:pathLst>
            </a:custGeom>
            <a:solidFill>
              <a:srgbClr val="FFE1DB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6" id="36"/>
          <p:cNvSpPr txBox="true"/>
          <p:nvPr/>
        </p:nvSpPr>
        <p:spPr>
          <a:xfrm rot="0">
            <a:off x="1205865" y="7360920"/>
            <a:ext cx="15876270" cy="11372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812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Led 12 volunteers to deliver 16 weekend literacy sessions for 60 children, improving average reading scores by 35% in pre/post tests.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1C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04  WRITE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17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14131633" cy="114300"/>
            <a:chOff x="0" y="0"/>
            <a:chExt cx="18842177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842228" cy="152400"/>
            </a:xfrm>
            <a:custGeom>
              <a:avLst/>
              <a:gdLst/>
              <a:ahLst/>
              <a:cxnLst/>
              <a:rect r="r" b="b" t="t" l="l"/>
              <a:pathLst>
                <a:path h="152400" w="18842228">
                  <a:moveTo>
                    <a:pt x="0" y="0"/>
                  </a:moveTo>
                  <a:lnTo>
                    <a:pt x="18842228" y="0"/>
                  </a:lnTo>
                  <a:lnTo>
                    <a:pt x="18842228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B9CBE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5800" y="828675"/>
            <a:ext cx="16287750" cy="1000125"/>
            <a:chOff x="0" y="0"/>
            <a:chExt cx="21717000" cy="1333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170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33500"/>
                  </a:lnTo>
                  <a:lnTo>
                    <a:pt x="0" y="1333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67327" r="0" b="-267327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21717000" cy="1343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130"/>
                </a:lnSpc>
              </a:pPr>
              <a:r>
                <a:rPr lang="en-US" sz="427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Pilih Verb yang Menunjukkan Kontribusimu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85800" y="1928812"/>
            <a:ext cx="16916400" cy="28575"/>
            <a:chOff x="0" y="0"/>
            <a:chExt cx="22555200" cy="38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36516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685800" y="2486025"/>
            <a:ext cx="2771775" cy="114300"/>
            <a:chOff x="0" y="0"/>
            <a:chExt cx="3695700" cy="152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695700" cy="152400"/>
            </a:xfrm>
            <a:custGeom>
              <a:avLst/>
              <a:gdLst/>
              <a:ahLst/>
              <a:cxnLst/>
              <a:rect r="r" b="b" t="t" l="l"/>
              <a:pathLst>
                <a:path h="152400" w="3695700">
                  <a:moveTo>
                    <a:pt x="0" y="0"/>
                  </a:moveTo>
                  <a:lnTo>
                    <a:pt x="3695700" y="0"/>
                  </a:lnTo>
                  <a:lnTo>
                    <a:pt x="36957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777240" y="2855595"/>
            <a:ext cx="2588895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true">
                <a:solidFill>
                  <a:srgbClr val="2366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BUILD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77240" y="3598545"/>
            <a:ext cx="2588895" cy="3242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Built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Designed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Developed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Produced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Launched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086225" y="2486025"/>
            <a:ext cx="2771775" cy="114300"/>
            <a:chOff x="0" y="0"/>
            <a:chExt cx="3695700" cy="1524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3695700" cy="152400"/>
            </a:xfrm>
            <a:custGeom>
              <a:avLst/>
              <a:gdLst/>
              <a:ahLst/>
              <a:cxnLst/>
              <a:rect r="r" b="b" t="t" l="l"/>
              <a:pathLst>
                <a:path h="152400" w="3695700">
                  <a:moveTo>
                    <a:pt x="0" y="0"/>
                  </a:moveTo>
                  <a:lnTo>
                    <a:pt x="3695700" y="0"/>
                  </a:lnTo>
                  <a:lnTo>
                    <a:pt x="36957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0" id="20"/>
          <p:cNvSpPr txBox="true"/>
          <p:nvPr/>
        </p:nvSpPr>
        <p:spPr>
          <a:xfrm rot="0">
            <a:off x="4177665" y="2855595"/>
            <a:ext cx="2588895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true">
                <a:solidFill>
                  <a:srgbClr val="7B5C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LEAD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4177665" y="3598545"/>
            <a:ext cx="2588895" cy="3242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Led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Organized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Coordinated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Mentored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Facilitated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7486650" y="2486025"/>
            <a:ext cx="2771775" cy="114300"/>
            <a:chOff x="0" y="0"/>
            <a:chExt cx="3695700" cy="1524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3695700" cy="152400"/>
            </a:xfrm>
            <a:custGeom>
              <a:avLst/>
              <a:gdLst/>
              <a:ahLst/>
              <a:cxnLst/>
              <a:rect r="r" b="b" t="t" l="l"/>
              <a:pathLst>
                <a:path h="152400" w="3695700">
                  <a:moveTo>
                    <a:pt x="0" y="0"/>
                  </a:moveTo>
                  <a:lnTo>
                    <a:pt x="3695700" y="0"/>
                  </a:lnTo>
                  <a:lnTo>
                    <a:pt x="36957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4" id="24"/>
          <p:cNvSpPr txBox="true"/>
          <p:nvPr/>
        </p:nvSpPr>
        <p:spPr>
          <a:xfrm rot="0">
            <a:off x="7578090" y="2855595"/>
            <a:ext cx="2588895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true">
                <a:solidFill>
                  <a:srgbClr val="38C7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ANALYZE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578090" y="3598545"/>
            <a:ext cx="2588895" cy="3242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Analyzed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Evaluated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Modeled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Surveyed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Synthesized</a:t>
            </a:r>
          </a:p>
        </p:txBody>
      </p:sp>
      <p:grpSp>
        <p:nvGrpSpPr>
          <p:cNvPr name="Group 26" id="26"/>
          <p:cNvGrpSpPr/>
          <p:nvPr/>
        </p:nvGrpSpPr>
        <p:grpSpPr>
          <a:xfrm rot="0">
            <a:off x="10887075" y="2486025"/>
            <a:ext cx="2771775" cy="114300"/>
            <a:chOff x="0" y="0"/>
            <a:chExt cx="3695700" cy="1524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3695700" cy="152400"/>
            </a:xfrm>
            <a:custGeom>
              <a:avLst/>
              <a:gdLst/>
              <a:ahLst/>
              <a:cxnLst/>
              <a:rect r="r" b="b" t="t" l="l"/>
              <a:pathLst>
                <a:path h="152400" w="3695700">
                  <a:moveTo>
                    <a:pt x="0" y="0"/>
                  </a:moveTo>
                  <a:lnTo>
                    <a:pt x="3695700" y="0"/>
                  </a:lnTo>
                  <a:lnTo>
                    <a:pt x="36957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8" id="28"/>
          <p:cNvSpPr txBox="true"/>
          <p:nvPr/>
        </p:nvSpPr>
        <p:spPr>
          <a:xfrm rot="0">
            <a:off x="10978515" y="2855595"/>
            <a:ext cx="2588895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IMPROVE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0978515" y="3598545"/>
            <a:ext cx="2588895" cy="3242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Improved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Reduced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Increased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Streamlined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Expanded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14287500" y="2486025"/>
            <a:ext cx="2771775" cy="114300"/>
            <a:chOff x="0" y="0"/>
            <a:chExt cx="3695700" cy="1524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3695700" cy="152400"/>
            </a:xfrm>
            <a:custGeom>
              <a:avLst/>
              <a:gdLst/>
              <a:ahLst/>
              <a:cxnLst/>
              <a:rect r="r" b="b" t="t" l="l"/>
              <a:pathLst>
                <a:path h="152400" w="3695700">
                  <a:moveTo>
                    <a:pt x="0" y="0"/>
                  </a:moveTo>
                  <a:lnTo>
                    <a:pt x="3695700" y="0"/>
                  </a:lnTo>
                  <a:lnTo>
                    <a:pt x="36957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27C2D4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2" id="32"/>
          <p:cNvSpPr txBox="true"/>
          <p:nvPr/>
        </p:nvSpPr>
        <p:spPr>
          <a:xfrm rot="0">
            <a:off x="14378940" y="2855595"/>
            <a:ext cx="2588895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true">
                <a:solidFill>
                  <a:srgbClr val="27C2D4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COMMUNICATE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4378940" y="3598545"/>
            <a:ext cx="2588895" cy="3242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Presented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Authored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Published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Negotiated</a:t>
            </a:r>
          </a:p>
          <a:p>
            <a:pPr algn="l">
              <a:lnSpc>
                <a:spcPts val="2970"/>
              </a:lnSpc>
            </a:pPr>
            <a:r>
              <a:rPr lang="en-US" sz="2475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Advocated</a:t>
            </a:r>
          </a:p>
        </p:txBody>
      </p:sp>
      <p:grpSp>
        <p:nvGrpSpPr>
          <p:cNvPr name="Group 34" id="34"/>
          <p:cNvGrpSpPr/>
          <p:nvPr/>
        </p:nvGrpSpPr>
        <p:grpSpPr>
          <a:xfrm rot="0">
            <a:off x="685800" y="7743825"/>
            <a:ext cx="16916400" cy="1028700"/>
            <a:chOff x="0" y="0"/>
            <a:chExt cx="22555200" cy="13716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22555200" cy="1371600"/>
            </a:xfrm>
            <a:custGeom>
              <a:avLst/>
              <a:gdLst/>
              <a:ahLst/>
              <a:cxnLst/>
              <a:rect r="r" b="b" t="t" l="l"/>
              <a:pathLst>
                <a:path h="1371600" w="22555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402800" y="0"/>
                  </a:lnTo>
                  <a:cubicBezTo>
                    <a:pt x="22487001" y="0"/>
                    <a:pt x="22555200" y="68199"/>
                    <a:pt x="22555200" y="152400"/>
                  </a:cubicBezTo>
                  <a:lnTo>
                    <a:pt x="22555200" y="1219200"/>
                  </a:lnTo>
                  <a:cubicBezTo>
                    <a:pt x="22555200" y="1303401"/>
                    <a:pt x="22487001" y="1371600"/>
                    <a:pt x="22402800" y="1371600"/>
                  </a:cubicBezTo>
                  <a:lnTo>
                    <a:pt x="152400" y="1371600"/>
                  </a:lnTo>
                  <a:cubicBezTo>
                    <a:pt x="68199" y="1371600"/>
                    <a:pt x="0" y="1303401"/>
                    <a:pt x="0" y="1219200"/>
                  </a:cubicBezTo>
                  <a:close/>
                </a:path>
              </a:pathLst>
            </a:custGeom>
            <a:solidFill>
              <a:srgbClr val="122D49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6" id="36"/>
          <p:cNvSpPr txBox="true"/>
          <p:nvPr/>
        </p:nvSpPr>
        <p:spPr>
          <a:xfrm rot="0">
            <a:off x="1120140" y="7951470"/>
            <a:ext cx="16047720" cy="461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72"/>
              </a:lnSpc>
            </a:pPr>
            <a:r>
              <a:rPr lang="en-US" sz="2310" b="true">
                <a:solidFill>
                  <a:srgbClr val="FF6B4A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HINDARI PEMBUKA: Helped • Participated • Responsible for • Worked on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27164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05  DO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92815" y="350520"/>
            <a:ext cx="5674995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5"/>
              </a:lnSpc>
            </a:pPr>
            <a:r>
              <a:rPr lang="en-US" sz="1462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INDIVIDUAL → PAIR-SHARE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18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10172700"/>
            <a:ext cx="14962908" cy="114300"/>
            <a:chOff x="0" y="0"/>
            <a:chExt cx="19950544" cy="152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950557" cy="152400"/>
            </a:xfrm>
            <a:custGeom>
              <a:avLst/>
              <a:gdLst/>
              <a:ahLst/>
              <a:cxnLst/>
              <a:rect r="r" b="b" t="t" l="l"/>
              <a:pathLst>
                <a:path h="152400" w="19950557">
                  <a:moveTo>
                    <a:pt x="0" y="0"/>
                  </a:moveTo>
                  <a:lnTo>
                    <a:pt x="19950557" y="0"/>
                  </a:lnTo>
                  <a:lnTo>
                    <a:pt x="19950557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C93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B9CBE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85800" y="828675"/>
            <a:ext cx="16287750" cy="1000125"/>
            <a:chOff x="0" y="0"/>
            <a:chExt cx="21717000" cy="1333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7170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33500"/>
                  </a:lnTo>
                  <a:lnTo>
                    <a:pt x="0" y="1333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67327" r="0" b="-267327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9525"/>
              <a:ext cx="21717000" cy="1343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265"/>
                </a:lnSpc>
              </a:pPr>
              <a:r>
                <a:rPr lang="en-US" sz="438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Workshop 1 — Tulis Story Spine-mu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85800" y="1928812"/>
            <a:ext cx="16916400" cy="28575"/>
            <a:chOff x="0" y="0"/>
            <a:chExt cx="22555200" cy="381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36516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5" id="15"/>
          <p:cNvSpPr txBox="true"/>
          <p:nvPr/>
        </p:nvSpPr>
        <p:spPr>
          <a:xfrm rot="0">
            <a:off x="13407390" y="939165"/>
            <a:ext cx="4103370" cy="1203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8370"/>
              </a:lnSpc>
            </a:pPr>
            <a:r>
              <a:rPr lang="en-US" sz="6975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03:00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828675" y="2714625"/>
            <a:ext cx="657225" cy="657225"/>
            <a:chOff x="0" y="0"/>
            <a:chExt cx="876300" cy="8763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828675" y="2743200"/>
            <a:ext cx="657225" cy="571500"/>
            <a:chOff x="0" y="0"/>
            <a:chExt cx="876300" cy="762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01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1891665" y="2750820"/>
            <a:ext cx="4246245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 noticed…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6372225" y="3286125"/>
            <a:ext cx="10801350" cy="28575"/>
            <a:chOff x="0" y="0"/>
            <a:chExt cx="14401800" cy="381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4401800" cy="38100"/>
            </a:xfrm>
            <a:custGeom>
              <a:avLst/>
              <a:gdLst/>
              <a:ahLst/>
              <a:cxnLst/>
              <a:rect r="r" b="b" t="t" l="l"/>
              <a:pathLst>
                <a:path h="38100" w="14401800">
                  <a:moveTo>
                    <a:pt x="0" y="0"/>
                  </a:moveTo>
                  <a:lnTo>
                    <a:pt x="14401800" y="0"/>
                  </a:lnTo>
                  <a:lnTo>
                    <a:pt x="144018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6F56A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4" id="24"/>
          <p:cNvGrpSpPr/>
          <p:nvPr/>
        </p:nvGrpSpPr>
        <p:grpSpPr>
          <a:xfrm rot="0">
            <a:off x="828675" y="3829050"/>
            <a:ext cx="657225" cy="657225"/>
            <a:chOff x="0" y="0"/>
            <a:chExt cx="876300" cy="8763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26" id="26"/>
          <p:cNvGrpSpPr/>
          <p:nvPr/>
        </p:nvGrpSpPr>
        <p:grpSpPr>
          <a:xfrm rot="0">
            <a:off x="828675" y="3857625"/>
            <a:ext cx="657225" cy="571500"/>
            <a:chOff x="0" y="0"/>
            <a:chExt cx="876300" cy="7620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02</a:t>
              </a: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1891665" y="3865245"/>
            <a:ext cx="4246245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So I chose…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6372225" y="4400550"/>
            <a:ext cx="10801350" cy="28575"/>
            <a:chOff x="0" y="0"/>
            <a:chExt cx="14401800" cy="381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14401800" cy="38100"/>
            </a:xfrm>
            <a:custGeom>
              <a:avLst/>
              <a:gdLst/>
              <a:ahLst/>
              <a:cxnLst/>
              <a:rect r="r" b="b" t="t" l="l"/>
              <a:pathLst>
                <a:path h="38100" w="14401800">
                  <a:moveTo>
                    <a:pt x="0" y="0"/>
                  </a:moveTo>
                  <a:lnTo>
                    <a:pt x="14401800" y="0"/>
                  </a:lnTo>
                  <a:lnTo>
                    <a:pt x="144018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6F56A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2" id="32"/>
          <p:cNvGrpSpPr/>
          <p:nvPr/>
        </p:nvGrpSpPr>
        <p:grpSpPr>
          <a:xfrm rot="0">
            <a:off x="828675" y="4943475"/>
            <a:ext cx="657225" cy="657225"/>
            <a:chOff x="0" y="0"/>
            <a:chExt cx="876300" cy="8763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34" id="34"/>
          <p:cNvGrpSpPr/>
          <p:nvPr/>
        </p:nvGrpSpPr>
        <p:grpSpPr>
          <a:xfrm rot="0">
            <a:off x="828675" y="4972050"/>
            <a:ext cx="657225" cy="571500"/>
            <a:chOff x="0" y="0"/>
            <a:chExt cx="876300" cy="762000"/>
          </a:xfrm>
        </p:grpSpPr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36" id="36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03</a:t>
              </a:r>
            </a:p>
          </p:txBody>
        </p:sp>
      </p:grpSp>
      <p:sp>
        <p:nvSpPr>
          <p:cNvPr name="TextBox 37" id="37"/>
          <p:cNvSpPr txBox="true"/>
          <p:nvPr/>
        </p:nvSpPr>
        <p:spPr>
          <a:xfrm rot="0">
            <a:off x="1891665" y="4979670"/>
            <a:ext cx="4246245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 tested it by…</a:t>
            </a:r>
          </a:p>
        </p:txBody>
      </p:sp>
      <p:grpSp>
        <p:nvGrpSpPr>
          <p:cNvPr name="Group 38" id="38"/>
          <p:cNvGrpSpPr/>
          <p:nvPr/>
        </p:nvGrpSpPr>
        <p:grpSpPr>
          <a:xfrm rot="0">
            <a:off x="6372225" y="5514975"/>
            <a:ext cx="10801350" cy="28575"/>
            <a:chOff x="0" y="0"/>
            <a:chExt cx="14401800" cy="381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4401800" cy="38100"/>
            </a:xfrm>
            <a:custGeom>
              <a:avLst/>
              <a:gdLst/>
              <a:ahLst/>
              <a:cxnLst/>
              <a:rect r="r" b="b" t="t" l="l"/>
              <a:pathLst>
                <a:path h="38100" w="14401800">
                  <a:moveTo>
                    <a:pt x="0" y="0"/>
                  </a:moveTo>
                  <a:lnTo>
                    <a:pt x="14401800" y="0"/>
                  </a:lnTo>
                  <a:lnTo>
                    <a:pt x="144018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6F56A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0" id="40"/>
          <p:cNvGrpSpPr/>
          <p:nvPr/>
        </p:nvGrpSpPr>
        <p:grpSpPr>
          <a:xfrm rot="0">
            <a:off x="828675" y="6057900"/>
            <a:ext cx="657225" cy="657225"/>
            <a:chOff x="0" y="0"/>
            <a:chExt cx="876300" cy="876300"/>
          </a:xfrm>
        </p:grpSpPr>
        <p:sp>
          <p:nvSpPr>
            <p:cNvPr name="Freeform 41" id="41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2" id="42"/>
          <p:cNvGrpSpPr/>
          <p:nvPr/>
        </p:nvGrpSpPr>
        <p:grpSpPr>
          <a:xfrm rot="0">
            <a:off x="828675" y="6086475"/>
            <a:ext cx="657225" cy="571500"/>
            <a:chOff x="0" y="0"/>
            <a:chExt cx="876300" cy="7620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04</a:t>
              </a:r>
            </a:p>
          </p:txBody>
        </p:sp>
      </p:grpSp>
      <p:sp>
        <p:nvSpPr>
          <p:cNvPr name="TextBox 45" id="45"/>
          <p:cNvSpPr txBox="true"/>
          <p:nvPr/>
        </p:nvSpPr>
        <p:spPr>
          <a:xfrm rot="0">
            <a:off x="1891665" y="6094095"/>
            <a:ext cx="4246245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The evidence was…</a:t>
            </a:r>
          </a:p>
        </p:txBody>
      </p:sp>
      <p:grpSp>
        <p:nvGrpSpPr>
          <p:cNvPr name="Group 46" id="46"/>
          <p:cNvGrpSpPr/>
          <p:nvPr/>
        </p:nvGrpSpPr>
        <p:grpSpPr>
          <a:xfrm rot="0">
            <a:off x="6372225" y="6629400"/>
            <a:ext cx="10801350" cy="28575"/>
            <a:chOff x="0" y="0"/>
            <a:chExt cx="14401800" cy="38100"/>
          </a:xfrm>
        </p:grpSpPr>
        <p:sp>
          <p:nvSpPr>
            <p:cNvPr name="Freeform 47" id="47"/>
            <p:cNvSpPr/>
            <p:nvPr/>
          </p:nvSpPr>
          <p:spPr>
            <a:xfrm flipH="false" flipV="false" rot="0">
              <a:off x="0" y="0"/>
              <a:ext cx="14401800" cy="38100"/>
            </a:xfrm>
            <a:custGeom>
              <a:avLst/>
              <a:gdLst/>
              <a:ahLst/>
              <a:cxnLst/>
              <a:rect r="r" b="b" t="t" l="l"/>
              <a:pathLst>
                <a:path h="38100" w="14401800">
                  <a:moveTo>
                    <a:pt x="0" y="0"/>
                  </a:moveTo>
                  <a:lnTo>
                    <a:pt x="14401800" y="0"/>
                  </a:lnTo>
                  <a:lnTo>
                    <a:pt x="144018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6F56A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48" id="48"/>
          <p:cNvGrpSpPr/>
          <p:nvPr/>
        </p:nvGrpSpPr>
        <p:grpSpPr>
          <a:xfrm rot="0">
            <a:off x="828675" y="7172325"/>
            <a:ext cx="657225" cy="657225"/>
            <a:chOff x="0" y="0"/>
            <a:chExt cx="876300" cy="8763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876300" cy="876300"/>
            </a:xfrm>
            <a:custGeom>
              <a:avLst/>
              <a:gdLst/>
              <a:ahLst/>
              <a:cxnLst/>
              <a:rect r="r" b="b" t="t" l="l"/>
              <a:pathLst>
                <a:path h="876300" w="8763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23900" y="0"/>
                  </a:lnTo>
                  <a:cubicBezTo>
                    <a:pt x="808101" y="0"/>
                    <a:pt x="876300" y="68199"/>
                    <a:pt x="876300" y="152400"/>
                  </a:cubicBezTo>
                  <a:lnTo>
                    <a:pt x="876300" y="723900"/>
                  </a:lnTo>
                  <a:cubicBezTo>
                    <a:pt x="876300" y="808101"/>
                    <a:pt x="808101" y="876300"/>
                    <a:pt x="723900" y="876300"/>
                  </a:cubicBezTo>
                  <a:lnTo>
                    <a:pt x="152400" y="876300"/>
                  </a:lnTo>
                  <a:cubicBezTo>
                    <a:pt x="68199" y="876300"/>
                    <a:pt x="0" y="808101"/>
                    <a:pt x="0" y="7239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0" id="50"/>
          <p:cNvGrpSpPr/>
          <p:nvPr/>
        </p:nvGrpSpPr>
        <p:grpSpPr>
          <a:xfrm rot="0">
            <a:off x="828675" y="7200900"/>
            <a:ext cx="657225" cy="571500"/>
            <a:chOff x="0" y="0"/>
            <a:chExt cx="876300" cy="7620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876300" cy="762000"/>
            </a:xfrm>
            <a:custGeom>
              <a:avLst/>
              <a:gdLst/>
              <a:ahLst/>
              <a:cxnLst/>
              <a:rect r="r" b="b" t="t" l="l"/>
              <a:pathLst>
                <a:path h="762000" w="876300">
                  <a:moveTo>
                    <a:pt x="0" y="0"/>
                  </a:moveTo>
                  <a:lnTo>
                    <a:pt x="876300" y="0"/>
                  </a:lnTo>
                  <a:lnTo>
                    <a:pt x="876300" y="762000"/>
                  </a:lnTo>
                  <a:lnTo>
                    <a:pt x="0" y="7620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61568" t="0" r="-61568" b="0"/>
              </a:stretch>
            </a:blipFill>
          </p:spPr>
        </p:sp>
        <p:sp>
          <p:nvSpPr>
            <p:cNvPr name="TextBox 52" id="52"/>
            <p:cNvSpPr txBox="true"/>
            <p:nvPr/>
          </p:nvSpPr>
          <p:spPr>
            <a:xfrm>
              <a:off x="0" y="-9525"/>
              <a:ext cx="876300" cy="7715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295"/>
                </a:lnSpc>
              </a:pPr>
              <a:r>
                <a:rPr lang="en-US" sz="1912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05</a:t>
              </a:r>
            </a:p>
          </p:txBody>
        </p:sp>
      </p:grpSp>
      <p:sp>
        <p:nvSpPr>
          <p:cNvPr name="TextBox 53" id="53"/>
          <p:cNvSpPr txBox="true"/>
          <p:nvPr/>
        </p:nvSpPr>
        <p:spPr>
          <a:xfrm rot="0">
            <a:off x="1891665" y="7208520"/>
            <a:ext cx="4246245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Now I want to…</a:t>
            </a:r>
          </a:p>
        </p:txBody>
      </p:sp>
      <p:grpSp>
        <p:nvGrpSpPr>
          <p:cNvPr name="Group 54" id="54"/>
          <p:cNvGrpSpPr/>
          <p:nvPr/>
        </p:nvGrpSpPr>
        <p:grpSpPr>
          <a:xfrm rot="0">
            <a:off x="6372225" y="7743825"/>
            <a:ext cx="10801350" cy="28575"/>
            <a:chOff x="0" y="0"/>
            <a:chExt cx="14401800" cy="381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4401800" cy="38100"/>
            </a:xfrm>
            <a:custGeom>
              <a:avLst/>
              <a:gdLst/>
              <a:ahLst/>
              <a:cxnLst/>
              <a:rect r="r" b="b" t="t" l="l"/>
              <a:pathLst>
                <a:path h="38100" w="14401800">
                  <a:moveTo>
                    <a:pt x="0" y="0"/>
                  </a:moveTo>
                  <a:lnTo>
                    <a:pt x="14401800" y="0"/>
                  </a:lnTo>
                  <a:lnTo>
                    <a:pt x="144018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6F56A0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56" id="56"/>
          <p:cNvGrpSpPr/>
          <p:nvPr/>
        </p:nvGrpSpPr>
        <p:grpSpPr>
          <a:xfrm rot="0">
            <a:off x="828675" y="8486775"/>
            <a:ext cx="16344900" cy="685800"/>
            <a:chOff x="0" y="0"/>
            <a:chExt cx="21793200" cy="9144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21793200" cy="914400"/>
            </a:xfrm>
            <a:custGeom>
              <a:avLst/>
              <a:gdLst/>
              <a:ahLst/>
              <a:cxnLst/>
              <a:rect r="r" b="b" t="t" l="l"/>
              <a:pathLst>
                <a:path h="914400" w="21793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1640800" y="0"/>
                  </a:lnTo>
                  <a:cubicBezTo>
                    <a:pt x="21725001" y="0"/>
                    <a:pt x="21793200" y="68199"/>
                    <a:pt x="21793200" y="152400"/>
                  </a:cubicBezTo>
                  <a:lnTo>
                    <a:pt x="21793200" y="762000"/>
                  </a:lnTo>
                  <a:cubicBezTo>
                    <a:pt x="21793200" y="846201"/>
                    <a:pt x="21725001" y="914400"/>
                    <a:pt x="21640800" y="914400"/>
                  </a:cubicBezTo>
                  <a:lnTo>
                    <a:pt x="152400" y="914400"/>
                  </a:lnTo>
                  <a:cubicBezTo>
                    <a:pt x="68199" y="914400"/>
                    <a:pt x="0" y="846201"/>
                    <a:pt x="0" y="762000"/>
                  </a:cubicBezTo>
                  <a:close/>
                </a:path>
              </a:pathLst>
            </a:custGeom>
            <a:solidFill>
              <a:srgbClr val="FFC93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58" id="58"/>
          <p:cNvSpPr txBox="true"/>
          <p:nvPr/>
        </p:nvSpPr>
        <p:spPr>
          <a:xfrm rot="0">
            <a:off x="1263015" y="8613457"/>
            <a:ext cx="15476220" cy="4133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Pilih satu aktivitas nyata. Kecil tidak masalah—yang penting benar dan spesifik.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9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05  DO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92815" y="350520"/>
            <a:ext cx="5674995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5"/>
              </a:lnSpc>
            </a:pPr>
            <a:r>
              <a:rPr lang="en-US" sz="1462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DRAFT → CHECK → REFINE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19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10172700"/>
            <a:ext cx="15794184" cy="114300"/>
            <a:chOff x="0" y="0"/>
            <a:chExt cx="21058911" cy="152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1058887" cy="152400"/>
            </a:xfrm>
            <a:custGeom>
              <a:avLst/>
              <a:gdLst/>
              <a:ahLst/>
              <a:cxnLst/>
              <a:rect r="r" b="b" t="t" l="l"/>
              <a:pathLst>
                <a:path h="152400" w="21058887">
                  <a:moveTo>
                    <a:pt x="0" y="0"/>
                  </a:moveTo>
                  <a:lnTo>
                    <a:pt x="21058887" y="0"/>
                  </a:lnTo>
                  <a:lnTo>
                    <a:pt x="21058887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C93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85800" y="828675"/>
            <a:ext cx="16287750" cy="1000125"/>
            <a:chOff x="0" y="0"/>
            <a:chExt cx="21717000" cy="13335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7170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33500"/>
                  </a:lnTo>
                  <a:lnTo>
                    <a:pt x="0" y="1333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67327" r="0" b="-267327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21717000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535"/>
                </a:lnSpc>
              </a:pPr>
              <a:r>
                <a:rPr lang="en-US" sz="4612" b="true">
                  <a:solidFill>
                    <a:srgbClr val="102A4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Workshop 2 — Tulis Satu Bullet CV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685800" y="1928812"/>
            <a:ext cx="16916400" cy="28575"/>
            <a:chOff x="0" y="0"/>
            <a:chExt cx="22555200" cy="381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C7D2E1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5" id="15"/>
          <p:cNvGrpSpPr/>
          <p:nvPr/>
        </p:nvGrpSpPr>
        <p:grpSpPr>
          <a:xfrm rot="0">
            <a:off x="0" y="2800350"/>
            <a:ext cx="4572000" cy="4000500"/>
            <a:chOff x="0" y="0"/>
            <a:chExt cx="6096000" cy="5334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096000" cy="5334000"/>
            </a:xfrm>
            <a:custGeom>
              <a:avLst/>
              <a:gdLst/>
              <a:ahLst/>
              <a:cxnLst/>
              <a:rect r="r" b="b" t="t" l="l"/>
              <a:pathLst>
                <a:path h="53340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5334000"/>
                  </a:lnTo>
                  <a:lnTo>
                    <a:pt x="0" y="53340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434340" y="3208020"/>
            <a:ext cx="3703320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4"/>
              </a:lnSpc>
            </a:pPr>
            <a:r>
              <a:rPr lang="en-US" sz="258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VERB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428625" y="4114800"/>
            <a:ext cx="3714750" cy="1600200"/>
            <a:chOff x="0" y="0"/>
            <a:chExt cx="4953000" cy="21336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9530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4953000">
                  <a:moveTo>
                    <a:pt x="0" y="0"/>
                  </a:moveTo>
                  <a:lnTo>
                    <a:pt x="4953000" y="0"/>
                  </a:lnTo>
                  <a:lnTo>
                    <a:pt x="49530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5269" t="0" r="-5269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9525"/>
              <a:ext cx="4953000" cy="2143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104"/>
                </a:lnSpc>
              </a:pPr>
              <a:r>
                <a:rPr lang="en-US" sz="258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Apa yang kamu lakukan?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4572000" y="2800350"/>
            <a:ext cx="4572000" cy="4000500"/>
            <a:chOff x="0" y="0"/>
            <a:chExt cx="6096000" cy="5334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096000" cy="5334000"/>
            </a:xfrm>
            <a:custGeom>
              <a:avLst/>
              <a:gdLst/>
              <a:ahLst/>
              <a:cxnLst/>
              <a:rect r="r" b="b" t="t" l="l"/>
              <a:pathLst>
                <a:path h="53340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5334000"/>
                  </a:lnTo>
                  <a:lnTo>
                    <a:pt x="0" y="53340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3" id="23"/>
          <p:cNvSpPr txBox="true"/>
          <p:nvPr/>
        </p:nvSpPr>
        <p:spPr>
          <a:xfrm rot="0">
            <a:off x="5006340" y="3208020"/>
            <a:ext cx="3703320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4"/>
              </a:lnSpc>
            </a:pPr>
            <a:r>
              <a:rPr lang="en-US" sz="258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WHAT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5000625" y="4114800"/>
            <a:ext cx="3714750" cy="1600200"/>
            <a:chOff x="0" y="0"/>
            <a:chExt cx="4953000" cy="21336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49530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4953000">
                  <a:moveTo>
                    <a:pt x="0" y="0"/>
                  </a:moveTo>
                  <a:lnTo>
                    <a:pt x="4953000" y="0"/>
                  </a:lnTo>
                  <a:lnTo>
                    <a:pt x="49530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5269" t="0" r="-5269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9525"/>
              <a:ext cx="4953000" cy="2143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104"/>
                </a:lnSpc>
              </a:pPr>
              <a:r>
                <a:rPr lang="en-US" sz="258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Objek atau proyek apa?</a:t>
              </a: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9144000" y="2800350"/>
            <a:ext cx="4572000" cy="4000500"/>
            <a:chOff x="0" y="0"/>
            <a:chExt cx="6096000" cy="53340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096000" cy="5334000"/>
            </a:xfrm>
            <a:custGeom>
              <a:avLst/>
              <a:gdLst/>
              <a:ahLst/>
              <a:cxnLst/>
              <a:rect r="r" b="b" t="t" l="l"/>
              <a:pathLst>
                <a:path h="53340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5334000"/>
                  </a:lnTo>
                  <a:lnTo>
                    <a:pt x="0" y="5334000"/>
                  </a:lnTo>
                  <a:close/>
                </a:path>
              </a:pathLst>
            </a:custGeom>
            <a:solidFill>
              <a:srgbClr val="38C79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9" id="29"/>
          <p:cNvSpPr txBox="true"/>
          <p:nvPr/>
        </p:nvSpPr>
        <p:spPr>
          <a:xfrm rot="0">
            <a:off x="9578340" y="3208020"/>
            <a:ext cx="3703320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4"/>
              </a:lnSpc>
            </a:pPr>
            <a:r>
              <a:rPr lang="en-US" sz="258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SCOPE / HOW</a:t>
            </a:r>
          </a:p>
        </p:txBody>
      </p:sp>
      <p:grpSp>
        <p:nvGrpSpPr>
          <p:cNvPr name="Group 30" id="30"/>
          <p:cNvGrpSpPr/>
          <p:nvPr/>
        </p:nvGrpSpPr>
        <p:grpSpPr>
          <a:xfrm rot="0">
            <a:off x="9572625" y="4114800"/>
            <a:ext cx="3714750" cy="1600200"/>
            <a:chOff x="0" y="0"/>
            <a:chExt cx="4953000" cy="213360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49530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4953000">
                  <a:moveTo>
                    <a:pt x="0" y="0"/>
                  </a:moveTo>
                  <a:lnTo>
                    <a:pt x="4953000" y="0"/>
                  </a:lnTo>
                  <a:lnTo>
                    <a:pt x="49530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5269" t="0" r="-5269" b="0"/>
              </a:stretch>
            </a:blip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9525"/>
              <a:ext cx="4953000" cy="2143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104"/>
                </a:lnSpc>
              </a:pPr>
              <a:r>
                <a:rPr lang="en-US" sz="258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Berapa orang, berapa lama, bagaimana?</a:t>
              </a: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3716000" y="2800350"/>
            <a:ext cx="4572000" cy="4000500"/>
            <a:chOff x="0" y="0"/>
            <a:chExt cx="6096000" cy="533400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6096000" cy="5334000"/>
            </a:xfrm>
            <a:custGeom>
              <a:avLst/>
              <a:gdLst/>
              <a:ahLst/>
              <a:cxnLst/>
              <a:rect r="r" b="b" t="t" l="l"/>
              <a:pathLst>
                <a:path h="5334000" w="6096000">
                  <a:moveTo>
                    <a:pt x="0" y="0"/>
                  </a:moveTo>
                  <a:lnTo>
                    <a:pt x="6096000" y="0"/>
                  </a:lnTo>
                  <a:lnTo>
                    <a:pt x="6096000" y="5334000"/>
                  </a:lnTo>
                  <a:lnTo>
                    <a:pt x="0" y="53340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35" id="35"/>
          <p:cNvSpPr txBox="true"/>
          <p:nvPr/>
        </p:nvSpPr>
        <p:spPr>
          <a:xfrm rot="0">
            <a:off x="14150340" y="3208020"/>
            <a:ext cx="3703320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04"/>
              </a:lnSpc>
            </a:pPr>
            <a:r>
              <a:rPr lang="en-US" sz="258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RESULT</a:t>
            </a:r>
          </a:p>
        </p:txBody>
      </p:sp>
      <p:grpSp>
        <p:nvGrpSpPr>
          <p:cNvPr name="Group 36" id="36"/>
          <p:cNvGrpSpPr/>
          <p:nvPr/>
        </p:nvGrpSpPr>
        <p:grpSpPr>
          <a:xfrm rot="0">
            <a:off x="14144625" y="4114800"/>
            <a:ext cx="3714750" cy="1600200"/>
            <a:chOff x="0" y="0"/>
            <a:chExt cx="4953000" cy="213360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953000" cy="2133600"/>
            </a:xfrm>
            <a:custGeom>
              <a:avLst/>
              <a:gdLst/>
              <a:ahLst/>
              <a:cxnLst/>
              <a:rect r="r" b="b" t="t" l="l"/>
              <a:pathLst>
                <a:path h="2133600" w="4953000">
                  <a:moveTo>
                    <a:pt x="0" y="0"/>
                  </a:moveTo>
                  <a:lnTo>
                    <a:pt x="4953000" y="0"/>
                  </a:lnTo>
                  <a:lnTo>
                    <a:pt x="4953000" y="2133600"/>
                  </a:lnTo>
                  <a:lnTo>
                    <a:pt x="0" y="21336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5269" t="0" r="-5269" b="0"/>
              </a:stretch>
            </a:blip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9525"/>
              <a:ext cx="4953000" cy="21431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3104"/>
                </a:lnSpc>
              </a:pPr>
              <a:r>
                <a:rPr lang="en-US" sz="2587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Apa berubah atau dipelajari?</a:t>
              </a:r>
            </a:p>
          </p:txBody>
        </p:sp>
      </p:grpSp>
      <p:sp>
        <p:nvSpPr>
          <p:cNvPr name="TextBox 39" id="39"/>
          <p:cNvSpPr txBox="true"/>
          <p:nvPr/>
        </p:nvSpPr>
        <p:spPr>
          <a:xfrm rot="0">
            <a:off x="834390" y="7379970"/>
            <a:ext cx="2245995" cy="318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069"/>
              </a:lnSpc>
            </a:pPr>
            <a:r>
              <a:rPr lang="en-US" sz="1724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BAD PROMPT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3406140" y="7313295"/>
            <a:ext cx="5103495" cy="499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70"/>
              </a:lnSpc>
            </a:pPr>
            <a:r>
              <a:rPr lang="en-US" sz="2475" i="true">
                <a:solidFill>
                  <a:srgbClr val="6B7C93"/>
                </a:solidFill>
                <a:latin typeface="DejaVu Sans Bold Italics"/>
                <a:ea typeface="DejaVu Sans Bold Italics"/>
                <a:cs typeface="DejaVu Sans Bold Italics"/>
                <a:sym typeface="DejaVu Sans Bold Italics"/>
              </a:rPr>
              <a:t>“I was a member of…”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3406140" y="8122920"/>
            <a:ext cx="13533120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true">
                <a:solidFill>
                  <a:srgbClr val="071C3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“What did you personally change, create, analyze, lead, or improve?”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1C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05  DO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20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16625449" cy="114300"/>
            <a:chOff x="0" y="0"/>
            <a:chExt cx="22167266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2167214" cy="152400"/>
            </a:xfrm>
            <a:custGeom>
              <a:avLst/>
              <a:gdLst/>
              <a:ahLst/>
              <a:cxnLst/>
              <a:rect r="r" b="b" t="t" l="l"/>
              <a:pathLst>
                <a:path h="152400" w="22167214">
                  <a:moveTo>
                    <a:pt x="0" y="0"/>
                  </a:moveTo>
                  <a:lnTo>
                    <a:pt x="22167214" y="0"/>
                  </a:lnTo>
                  <a:lnTo>
                    <a:pt x="22167214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C93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B9CBE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5800" y="828675"/>
            <a:ext cx="16287750" cy="1000125"/>
            <a:chOff x="0" y="0"/>
            <a:chExt cx="21717000" cy="1333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170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33500"/>
                  </a:lnTo>
                  <a:lnTo>
                    <a:pt x="0" y="1333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67327" r="0" b="-267327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9525"/>
              <a:ext cx="21717000" cy="1343025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670"/>
                </a:lnSpc>
              </a:pPr>
              <a:r>
                <a:rPr lang="en-US" sz="4725" b="true">
                  <a:solidFill>
                    <a:srgbClr val="FFFFFF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Naikkan Level Bullet-mu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685800" y="1928812"/>
            <a:ext cx="16916400" cy="28575"/>
            <a:chOff x="0" y="0"/>
            <a:chExt cx="22555200" cy="381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2555200" cy="38100"/>
            </a:xfrm>
            <a:custGeom>
              <a:avLst/>
              <a:gdLst/>
              <a:ahLst/>
              <a:cxnLst/>
              <a:rect r="r" b="b" t="t" l="l"/>
              <a:pathLst>
                <a:path h="38100" w="22555200">
                  <a:moveTo>
                    <a:pt x="0" y="0"/>
                  </a:moveTo>
                  <a:lnTo>
                    <a:pt x="22555200" y="0"/>
                  </a:lnTo>
                  <a:lnTo>
                    <a:pt x="22555200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36516C"/>
            </a:solidFill>
            <a:ln cap="sq">
              <a:noFill/>
              <a:prstDash val="solid"/>
              <a:miter/>
            </a:ln>
          </p:spPr>
        </p:sp>
      </p:grpSp>
      <p:grpSp>
        <p:nvGrpSpPr>
          <p:cNvPr name="Group 14" id="14"/>
          <p:cNvGrpSpPr/>
          <p:nvPr/>
        </p:nvGrpSpPr>
        <p:grpSpPr>
          <a:xfrm rot="0">
            <a:off x="685800" y="5200650"/>
            <a:ext cx="5000625" cy="2914650"/>
            <a:chOff x="0" y="0"/>
            <a:chExt cx="6667500" cy="3886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6667500" cy="3886200"/>
            </a:xfrm>
            <a:custGeom>
              <a:avLst/>
              <a:gdLst/>
              <a:ahLst/>
              <a:cxnLst/>
              <a:rect r="r" b="b" t="t" l="l"/>
              <a:pathLst>
                <a:path h="3886200" w="66675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6515100" y="0"/>
                  </a:lnTo>
                  <a:cubicBezTo>
                    <a:pt x="6599301" y="0"/>
                    <a:pt x="6667500" y="68199"/>
                    <a:pt x="6667500" y="152400"/>
                  </a:cubicBezTo>
                  <a:lnTo>
                    <a:pt x="6667500" y="3733800"/>
                  </a:lnTo>
                  <a:cubicBezTo>
                    <a:pt x="6667500" y="3818001"/>
                    <a:pt x="6599301" y="3886200"/>
                    <a:pt x="6515100" y="3886200"/>
                  </a:cubicBezTo>
                  <a:lnTo>
                    <a:pt x="152400" y="3886200"/>
                  </a:lnTo>
                  <a:cubicBezTo>
                    <a:pt x="68199" y="3886200"/>
                    <a:pt x="0" y="3818001"/>
                    <a:pt x="0" y="3733800"/>
                  </a:cubicBezTo>
                  <a:close/>
                </a:path>
              </a:pathLst>
            </a:custGeom>
            <a:solidFill>
              <a:srgbClr val="40546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6" id="16"/>
          <p:cNvSpPr txBox="true"/>
          <p:nvPr/>
        </p:nvSpPr>
        <p:spPr>
          <a:xfrm rot="0">
            <a:off x="1148715" y="5589270"/>
            <a:ext cx="788670" cy="565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41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01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48715" y="6398895"/>
            <a:ext cx="4074795" cy="52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HADIR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148715" y="7094220"/>
            <a:ext cx="4074795" cy="7181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13"/>
              </a:lnSpc>
            </a:pPr>
            <a:r>
              <a:rPr lang="en-US" sz="2177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Member of Environment Club.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6057900" y="4057650"/>
            <a:ext cx="5429250" cy="4057650"/>
            <a:chOff x="0" y="0"/>
            <a:chExt cx="7239000" cy="541020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239000" cy="5410200"/>
            </a:xfrm>
            <a:custGeom>
              <a:avLst/>
              <a:gdLst/>
              <a:ahLst/>
              <a:cxnLst/>
              <a:rect r="r" b="b" t="t" l="l"/>
              <a:pathLst>
                <a:path h="5410200" w="72390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086600" y="0"/>
                  </a:lnTo>
                  <a:cubicBezTo>
                    <a:pt x="7170801" y="0"/>
                    <a:pt x="7239000" y="68199"/>
                    <a:pt x="7239000" y="152400"/>
                  </a:cubicBezTo>
                  <a:lnTo>
                    <a:pt x="7239000" y="5257800"/>
                  </a:lnTo>
                  <a:cubicBezTo>
                    <a:pt x="7239000" y="5342001"/>
                    <a:pt x="7170801" y="5410200"/>
                    <a:pt x="7086600" y="5410200"/>
                  </a:cubicBezTo>
                  <a:lnTo>
                    <a:pt x="152400" y="5410200"/>
                  </a:lnTo>
                  <a:cubicBezTo>
                    <a:pt x="68199" y="5410200"/>
                    <a:pt x="0" y="5342001"/>
                    <a:pt x="0" y="5257800"/>
                  </a:cubicBez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1" id="21"/>
          <p:cNvSpPr txBox="true"/>
          <p:nvPr/>
        </p:nvSpPr>
        <p:spPr>
          <a:xfrm rot="0">
            <a:off x="6520815" y="4446270"/>
            <a:ext cx="788670" cy="565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41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520815" y="5255895"/>
            <a:ext cx="4503420" cy="52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BERKONTRIBUSI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520815" y="5941695"/>
            <a:ext cx="4503420" cy="1870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6"/>
              </a:lnSpc>
            </a:pPr>
            <a:r>
              <a:rPr lang="en-US" sz="2422">
                <a:solidFill>
                  <a:srgbClr val="FFFFFF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Coordinated weekly waste audits with 8 students.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11858625" y="2657475"/>
            <a:ext cx="5743575" cy="5457825"/>
            <a:chOff x="0" y="0"/>
            <a:chExt cx="7658100" cy="72771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658100" cy="7277100"/>
            </a:xfrm>
            <a:custGeom>
              <a:avLst/>
              <a:gdLst/>
              <a:ahLst/>
              <a:cxnLst/>
              <a:rect r="r" b="b" t="t" l="l"/>
              <a:pathLst>
                <a:path h="7277100" w="76581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7505700" y="0"/>
                  </a:lnTo>
                  <a:cubicBezTo>
                    <a:pt x="7589901" y="0"/>
                    <a:pt x="7658100" y="68199"/>
                    <a:pt x="7658100" y="152400"/>
                  </a:cubicBezTo>
                  <a:lnTo>
                    <a:pt x="7658100" y="7124700"/>
                  </a:lnTo>
                  <a:cubicBezTo>
                    <a:pt x="7658100" y="7208901"/>
                    <a:pt x="7589901" y="7277100"/>
                    <a:pt x="7505700" y="7277100"/>
                  </a:cubicBezTo>
                  <a:lnTo>
                    <a:pt x="152400" y="7277100"/>
                  </a:lnTo>
                  <a:cubicBezTo>
                    <a:pt x="68199" y="7277100"/>
                    <a:pt x="0" y="7208901"/>
                    <a:pt x="0" y="7124700"/>
                  </a:cubicBez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6" id="26"/>
          <p:cNvSpPr txBox="true"/>
          <p:nvPr/>
        </p:nvSpPr>
        <p:spPr>
          <a:xfrm rot="0">
            <a:off x="12321540" y="3046095"/>
            <a:ext cx="788670" cy="565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95"/>
              </a:lnSpc>
            </a:pPr>
            <a:r>
              <a:rPr lang="en-US" sz="341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03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321540" y="3855720"/>
            <a:ext cx="4817745" cy="52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36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DAMPAK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321540" y="4541520"/>
            <a:ext cx="4817745" cy="3270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6"/>
              </a:lnSpc>
            </a:pPr>
            <a:r>
              <a:rPr lang="en-US" sz="2422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Coordinated 8 students to audit cafeteria waste for 10 weeks; identified the top 3 sources and reduced weekly waste by 22%.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891665" y="8684895"/>
            <a:ext cx="14504670" cy="5276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70"/>
              </a:lnSpc>
            </a:pPr>
            <a:r>
              <a:rPr lang="en-US" sz="2475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Belum Level 3? Bagus—sekarang kamu tahu bukti apa yang perlu dibangun.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05  DO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6B7C93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21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10172700"/>
            <a:ext cx="17456725" cy="114300"/>
            <a:chOff x="0" y="0"/>
            <a:chExt cx="23275633" cy="1524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23275671" cy="152400"/>
            </a:xfrm>
            <a:custGeom>
              <a:avLst/>
              <a:gdLst/>
              <a:ahLst/>
              <a:cxnLst/>
              <a:rect r="r" b="b" t="t" l="l"/>
              <a:pathLst>
                <a:path h="152400" w="23275671">
                  <a:moveTo>
                    <a:pt x="0" y="0"/>
                  </a:moveTo>
                  <a:lnTo>
                    <a:pt x="23275671" y="0"/>
                  </a:lnTo>
                  <a:lnTo>
                    <a:pt x="23275671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C93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8" id="8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6B7C93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685800" y="828675"/>
            <a:ext cx="16287750" cy="1000125"/>
            <a:chOff x="0" y="0"/>
            <a:chExt cx="21717000" cy="13335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17170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21717000">
                  <a:moveTo>
                    <a:pt x="0" y="0"/>
                  </a:moveTo>
                  <a:lnTo>
                    <a:pt x="21717000" y="0"/>
                  </a:lnTo>
                  <a:lnTo>
                    <a:pt x="21717000" y="1333500"/>
                  </a:lnTo>
                  <a:lnTo>
                    <a:pt x="0" y="13335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0" t="-267327" r="0" b="-267327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21717000" cy="135255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5805"/>
                </a:lnSpc>
              </a:pPr>
              <a:r>
                <a:rPr lang="en-US" sz="4837" b="true">
                  <a:solidFill>
                    <a:srgbClr val="102A43"/>
                  </a:solidFill>
                  <a:latin typeface="DejaVu Sans Bold"/>
                  <a:ea typeface="DejaVu Sans Bold"/>
                  <a:cs typeface="DejaVu Sans Bold"/>
                  <a:sym typeface="DejaVu Sans Bold"/>
                </a:rPr>
                <a:t>Rencana 30–60–90 Hari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0" y="2200275"/>
            <a:ext cx="6096048" cy="5600700"/>
            <a:chOff x="0" y="0"/>
            <a:chExt cx="8128064" cy="74676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127" cy="7467600"/>
            </a:xfrm>
            <a:custGeom>
              <a:avLst/>
              <a:gdLst/>
              <a:ahLst/>
              <a:cxnLst/>
              <a:rect r="r" b="b" t="t" l="l"/>
              <a:pathLst>
                <a:path h="7467600" w="8128127">
                  <a:moveTo>
                    <a:pt x="0" y="0"/>
                  </a:moveTo>
                  <a:lnTo>
                    <a:pt x="8128127" y="0"/>
                  </a:lnTo>
                  <a:lnTo>
                    <a:pt x="8128127" y="7467600"/>
                  </a:lnTo>
                  <a:lnTo>
                    <a:pt x="0" y="7467600"/>
                  </a:lnTo>
                  <a:close/>
                </a:path>
              </a:pathLst>
            </a:custGeom>
            <a:solidFill>
              <a:srgbClr val="2366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4" id="14"/>
          <p:cNvSpPr txBox="true"/>
          <p:nvPr/>
        </p:nvSpPr>
        <p:spPr>
          <a:xfrm rot="0">
            <a:off x="720090" y="2760345"/>
            <a:ext cx="4531995" cy="708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30 HARI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20090" y="3893820"/>
            <a:ext cx="4646295" cy="3432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Pilih tema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Audit bukti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Mulai weekly log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Cari 1 accountability buddy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6096048" y="2200275"/>
            <a:ext cx="6096048" cy="5600700"/>
            <a:chOff x="0" y="0"/>
            <a:chExt cx="8128064" cy="74676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127" cy="7467600"/>
            </a:xfrm>
            <a:custGeom>
              <a:avLst/>
              <a:gdLst/>
              <a:ahLst/>
              <a:cxnLst/>
              <a:rect r="r" b="b" t="t" l="l"/>
              <a:pathLst>
                <a:path h="7467600" w="8128127">
                  <a:moveTo>
                    <a:pt x="0" y="0"/>
                  </a:moveTo>
                  <a:lnTo>
                    <a:pt x="8128127" y="0"/>
                  </a:lnTo>
                  <a:lnTo>
                    <a:pt x="8128127" y="7467600"/>
                  </a:lnTo>
                  <a:lnTo>
                    <a:pt x="0" y="7467600"/>
                  </a:lnTo>
                  <a:close/>
                </a:path>
              </a:pathLst>
            </a:custGeom>
            <a:solidFill>
              <a:srgbClr val="7B5CFF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8" id="18"/>
          <p:cNvSpPr txBox="true"/>
          <p:nvPr/>
        </p:nvSpPr>
        <p:spPr>
          <a:xfrm rot="0">
            <a:off x="6816138" y="2760345"/>
            <a:ext cx="4531995" cy="708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60 HARI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816138" y="3893820"/>
            <a:ext cx="4646295" cy="3432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Selesaikan 1 project cycle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Cek progres bersama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Catat baseline + hasil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Minta feedback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2192095" y="2200275"/>
            <a:ext cx="6096048" cy="5600700"/>
            <a:chOff x="0" y="0"/>
            <a:chExt cx="8128064" cy="74676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127" cy="7467600"/>
            </a:xfrm>
            <a:custGeom>
              <a:avLst/>
              <a:gdLst/>
              <a:ahLst/>
              <a:cxnLst/>
              <a:rect r="r" b="b" t="t" l="l"/>
              <a:pathLst>
                <a:path h="7467600" w="8128127">
                  <a:moveTo>
                    <a:pt x="0" y="0"/>
                  </a:moveTo>
                  <a:lnTo>
                    <a:pt x="8128127" y="0"/>
                  </a:lnTo>
                  <a:lnTo>
                    <a:pt x="8128127" y="7467600"/>
                  </a:lnTo>
                  <a:lnTo>
                    <a:pt x="0" y="7467600"/>
                  </a:lnTo>
                  <a:close/>
                </a:path>
              </a:pathLst>
            </a:custGeom>
            <a:solidFill>
              <a:srgbClr val="FF6B4A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2" id="22"/>
          <p:cNvSpPr txBox="true"/>
          <p:nvPr/>
        </p:nvSpPr>
        <p:spPr>
          <a:xfrm rot="0">
            <a:off x="12912185" y="2760345"/>
            <a:ext cx="4531995" cy="708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0"/>
              </a:lnSpc>
            </a:pPr>
            <a:r>
              <a:rPr lang="en-US" sz="382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90 HARI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912185" y="3893820"/>
            <a:ext cx="4646295" cy="34328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Publish 1 artefak ringkas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Revisi CV bullet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Cari mentor / komunitas</a:t>
            </a:r>
          </a:p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Naikkan tantangan</a:t>
            </a:r>
          </a:p>
        </p:txBody>
      </p:sp>
      <p:grpSp>
        <p:nvGrpSpPr>
          <p:cNvPr name="Group 24" id="24"/>
          <p:cNvGrpSpPr/>
          <p:nvPr/>
        </p:nvGrpSpPr>
        <p:grpSpPr>
          <a:xfrm rot="0">
            <a:off x="0" y="7800975"/>
            <a:ext cx="18288000" cy="1800225"/>
            <a:chOff x="0" y="0"/>
            <a:chExt cx="24384000" cy="24003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24384000" cy="2400300"/>
            </a:xfrm>
            <a:custGeom>
              <a:avLst/>
              <a:gdLst/>
              <a:ahLst/>
              <a:cxnLst/>
              <a:rect r="r" b="b" t="t" l="l"/>
              <a:pathLst>
                <a:path h="24003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400300"/>
                  </a:lnTo>
                  <a:lnTo>
                    <a:pt x="0" y="2400300"/>
                  </a:lnTo>
                  <a:close/>
                </a:path>
              </a:pathLst>
            </a:custGeom>
            <a:solidFill>
              <a:srgbClr val="071C33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26" id="26"/>
          <p:cNvSpPr txBox="true"/>
          <p:nvPr/>
        </p:nvSpPr>
        <p:spPr>
          <a:xfrm rot="0">
            <a:off x="977265" y="8094345"/>
            <a:ext cx="6960870" cy="489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49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INI MARATHON, BUKAN SPRINT.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77265" y="8722995"/>
            <a:ext cx="16304895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23"/>
              </a:lnSpc>
            </a:pPr>
            <a:r>
              <a:rPr lang="en-US" sz="218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Cari teman, mentor, atau komunitas yang mengecek progres dan menguatkanmu saat semangat turun.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71C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7" r="0" b="-27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777240" y="379095"/>
            <a:ext cx="3531870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620"/>
              </a:lnSpc>
            </a:pPr>
            <a:r>
              <a:rPr lang="en-US" sz="1350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05  DO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1092815" y="350520"/>
            <a:ext cx="5674995" cy="289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755"/>
              </a:lnSpc>
            </a:pPr>
            <a:r>
              <a:rPr lang="en-US" sz="1462" b="true">
                <a:solidFill>
                  <a:srgbClr val="FFC93C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REFLEKSI • LALU Q&amp;A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7093565" y="350520"/>
            <a:ext cx="417195" cy="260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1620"/>
              </a:lnSpc>
            </a:pPr>
            <a:r>
              <a:rPr lang="en-US" sz="135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22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10172700"/>
            <a:ext cx="18288000" cy="114300"/>
            <a:chOff x="0" y="0"/>
            <a:chExt cx="24384000" cy="1524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4384000" cy="152400"/>
            </a:xfrm>
            <a:custGeom>
              <a:avLst/>
              <a:gdLst/>
              <a:ahLst/>
              <a:cxnLst/>
              <a:rect r="r" b="b" t="t" l="l"/>
              <a:pathLst>
                <a:path h="1524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C93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9" id="9"/>
          <p:cNvSpPr txBox="true"/>
          <p:nvPr/>
        </p:nvSpPr>
        <p:spPr>
          <a:xfrm rot="0">
            <a:off x="777240" y="9751695"/>
            <a:ext cx="5389245" cy="175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"/>
              </a:lnSpc>
            </a:pPr>
            <a:r>
              <a:rPr lang="en-US" sz="789">
                <a:solidFill>
                  <a:srgbClr val="B9CBE1"/>
                </a:solidFill>
                <a:latin typeface="DejaVu Sans Light"/>
                <a:ea typeface="DejaVu Sans Light"/>
                <a:cs typeface="DejaVu Sans Light"/>
                <a:sym typeface="DejaVu Sans Light"/>
              </a:rPr>
              <a:t>Stand-Out CV Portfolio • Siswa SMA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20115" y="1160145"/>
            <a:ext cx="14247495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84"/>
              </a:lnSpc>
            </a:pPr>
            <a:r>
              <a:rPr lang="en-US" sz="573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MULAI SEBELUM</a:t>
            </a:r>
          </a:p>
          <a:p>
            <a:pPr algn="l">
              <a:lnSpc>
                <a:spcPts val="6884"/>
              </a:lnSpc>
            </a:pPr>
            <a:r>
              <a:rPr lang="en-US" sz="5737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KAMU MEMBUTUHKANNYA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828675" y="3486150"/>
            <a:ext cx="2543175" cy="114300"/>
            <a:chOff x="0" y="0"/>
            <a:chExt cx="3390900" cy="152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3390900" cy="152400"/>
            </a:xfrm>
            <a:custGeom>
              <a:avLst/>
              <a:gdLst/>
              <a:ahLst/>
              <a:cxnLst/>
              <a:rect r="r" b="b" t="t" l="l"/>
              <a:pathLst>
                <a:path h="152400" w="3390900">
                  <a:moveTo>
                    <a:pt x="0" y="0"/>
                  </a:moveTo>
                  <a:lnTo>
                    <a:pt x="3390900" y="0"/>
                  </a:lnTo>
                  <a:lnTo>
                    <a:pt x="3390900" y="152400"/>
                  </a:lnTo>
                  <a:lnTo>
                    <a:pt x="0" y="152400"/>
                  </a:lnTo>
                  <a:close/>
                </a:path>
              </a:pathLst>
            </a:custGeom>
            <a:solidFill>
              <a:srgbClr val="FFC93C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3" id="13"/>
          <p:cNvSpPr txBox="true"/>
          <p:nvPr/>
        </p:nvSpPr>
        <p:spPr>
          <a:xfrm rot="0">
            <a:off x="920115" y="3979545"/>
            <a:ext cx="14676120" cy="26041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70"/>
              </a:lnSpc>
            </a:pPr>
            <a:r>
              <a:rPr lang="en-US" b="true" sz="4725" i="true">
                <a:solidFill>
                  <a:srgbClr val="FFC93C"/>
                </a:solidFill>
                <a:latin typeface="DejaVu Sans Bold Italics"/>
                <a:ea typeface="DejaVu Sans Bold Italics"/>
                <a:cs typeface="DejaVu Sans Bold Italics"/>
                <a:sym typeface="DejaVu Sans Bold Italics"/>
              </a:rPr>
              <a:t>“PORTOFOLIO TERBAIK ADALAH</a:t>
            </a:r>
          </a:p>
          <a:p>
            <a:pPr algn="l">
              <a:lnSpc>
                <a:spcPts val="5670"/>
              </a:lnSpc>
            </a:pPr>
            <a:r>
              <a:rPr lang="en-US" b="true" sz="4725" i="true">
                <a:solidFill>
                  <a:srgbClr val="FFC93C"/>
                </a:solidFill>
                <a:latin typeface="DejaVu Sans Bold Italics"/>
                <a:ea typeface="DejaVu Sans Bold Italics"/>
                <a:cs typeface="DejaVu Sans Bold Italics"/>
                <a:sym typeface="DejaVu Sans Bold Italics"/>
              </a:rPr>
              <a:t>HASIL SAMPING DARI KERJA NYATA</a:t>
            </a:r>
          </a:p>
          <a:p>
            <a:pPr algn="l">
              <a:lnSpc>
                <a:spcPts val="5670"/>
              </a:lnSpc>
            </a:pPr>
            <a:r>
              <a:rPr lang="en-US" b="true" sz="4725" i="true">
                <a:solidFill>
                  <a:srgbClr val="FFC93C"/>
                </a:solidFill>
                <a:latin typeface="DejaVu Sans Bold Italics"/>
                <a:ea typeface="DejaVu Sans Bold Italics"/>
                <a:cs typeface="DejaVu Sans Bold Italics"/>
                <a:sym typeface="DejaVu Sans Bold Italics"/>
              </a:rPr>
              <a:t>YANG KONSISTEN.”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48690" y="7037070"/>
            <a:ext cx="14818995" cy="518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true">
                <a:solidFill>
                  <a:srgbClr val="B9CBE1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Semangat hari ini adalah titik mulai—bukan bahan bakar permanen.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828675" y="7972425"/>
            <a:ext cx="16630650" cy="1000125"/>
            <a:chOff x="0" y="0"/>
            <a:chExt cx="22174200" cy="13335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174200" cy="1333500"/>
            </a:xfrm>
            <a:custGeom>
              <a:avLst/>
              <a:gdLst/>
              <a:ahLst/>
              <a:cxnLst/>
              <a:rect r="r" b="b" t="t" l="l"/>
              <a:pathLst>
                <a:path h="1333500" w="22174200">
                  <a:moveTo>
                    <a:pt x="0" y="152400"/>
                  </a:moveTo>
                  <a:cubicBezTo>
                    <a:pt x="0" y="68199"/>
                    <a:pt x="68199" y="0"/>
                    <a:pt x="152400" y="0"/>
                  </a:cubicBezTo>
                  <a:lnTo>
                    <a:pt x="22021800" y="0"/>
                  </a:lnTo>
                  <a:cubicBezTo>
                    <a:pt x="22106001" y="0"/>
                    <a:pt x="22174200" y="68199"/>
                    <a:pt x="22174200" y="152400"/>
                  </a:cubicBezTo>
                  <a:lnTo>
                    <a:pt x="22174200" y="1181100"/>
                  </a:lnTo>
                  <a:cubicBezTo>
                    <a:pt x="22174200" y="1265301"/>
                    <a:pt x="22106001" y="1333500"/>
                    <a:pt x="22021800" y="1333500"/>
                  </a:cubicBezTo>
                  <a:lnTo>
                    <a:pt x="152400" y="1333500"/>
                  </a:lnTo>
                  <a:cubicBezTo>
                    <a:pt x="68199" y="1333500"/>
                    <a:pt x="0" y="1265301"/>
                    <a:pt x="0" y="1181100"/>
                  </a:cubicBezTo>
                  <a:close/>
                </a:path>
              </a:pathLst>
            </a:custGeom>
            <a:solidFill>
              <a:srgbClr val="122D49"/>
            </a:solidFill>
            <a:ln cap="sq">
              <a:noFill/>
              <a:prstDash val="solid"/>
              <a:miter/>
            </a:ln>
          </p:spPr>
        </p:sp>
      </p:grpSp>
      <p:sp>
        <p:nvSpPr>
          <p:cNvPr name="TextBox 17" id="17"/>
          <p:cNvSpPr txBox="true"/>
          <p:nvPr/>
        </p:nvSpPr>
        <p:spPr>
          <a:xfrm rot="0">
            <a:off x="1263015" y="8161020"/>
            <a:ext cx="15761970" cy="308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070"/>
              </a:lnSpc>
            </a:pPr>
            <a:r>
              <a:rPr lang="en-US" sz="1725" b="true">
                <a:solidFill>
                  <a:srgbClr val="FFFFFF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INI MARATHON, BUKAN SPRINT.  JANGAN JALAN SENDIRI.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63015" y="8618220"/>
            <a:ext cx="15761970" cy="194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71"/>
              </a:lnSpc>
            </a:pPr>
            <a:r>
              <a:rPr lang="en-US" sz="976" b="true">
                <a:solidFill>
                  <a:srgbClr val="27C2D4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Cari teman, mentor, atau komunitas yang menjaga langkahmu tetap bergerak.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274169" cy="10287000"/>
          </a:xfrm>
          <a:custGeom>
            <a:avLst/>
            <a:gdLst/>
            <a:ahLst/>
            <a:cxnLst/>
            <a:rect r="r" b="b" t="t" l="l"/>
            <a:pathLst>
              <a:path h="10287000" w="7274169">
                <a:moveTo>
                  <a:pt x="0" y="0"/>
                </a:moveTo>
                <a:lnTo>
                  <a:pt x="7274169" y="0"/>
                </a:lnTo>
                <a:lnTo>
                  <a:pt x="727416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71807" y="2762277"/>
            <a:ext cx="7227478" cy="7227478"/>
          </a:xfrm>
          <a:custGeom>
            <a:avLst/>
            <a:gdLst/>
            <a:ahLst/>
            <a:cxnLst/>
            <a:rect r="r" b="b" t="t" l="l"/>
            <a:pathLst>
              <a:path h="7227478" w="7227478">
                <a:moveTo>
                  <a:pt x="0" y="0"/>
                </a:moveTo>
                <a:lnTo>
                  <a:pt x="7227478" y="0"/>
                </a:lnTo>
                <a:lnTo>
                  <a:pt x="7227478" y="7227477"/>
                </a:lnTo>
                <a:lnTo>
                  <a:pt x="0" y="72274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366139" y="1542327"/>
            <a:ext cx="3838813" cy="419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b="true" sz="2700">
                <a:solidFill>
                  <a:srgbClr val="000000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S</a:t>
            </a:r>
            <a:r>
              <a:rPr lang="en-US" b="true" sz="2700">
                <a:solidFill>
                  <a:srgbClr val="000000"/>
                </a:solidFill>
                <a:latin typeface="DejaVu Sans Bold"/>
                <a:ea typeface="DejaVu Sans Bold"/>
                <a:cs typeface="DejaVu Sans Bold"/>
                <a:sym typeface="DejaVu Sans Bold"/>
              </a:rPr>
              <a:t>CAN TO KNOW US!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DAHTsYBr1QU</dc:identifier>
  <dcterms:modified xsi:type="dcterms:W3CDTF">2011-08-01T06:04:30Z</dcterms:modified>
  <cp:revision>1</cp:revision>
  <dc:title>Stand-Out_CV_Portfolio_Siswa_SMA (1)(1).pptx</dc:title>
</cp:coreProperties>
</file>